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Lst>
  <p:notesMasterIdLst>
    <p:notesMasterId r:id="rId63"/>
  </p:notesMasterIdLst>
  <p:handoutMasterIdLst>
    <p:handoutMasterId r:id="rId64"/>
  </p:handoutMasterIdLst>
  <p:sldIdLst>
    <p:sldId id="331" r:id="rId2"/>
    <p:sldId id="288" r:id="rId3"/>
    <p:sldId id="294" r:id="rId4"/>
    <p:sldId id="291" r:id="rId5"/>
    <p:sldId id="290" r:id="rId6"/>
    <p:sldId id="289" r:id="rId7"/>
    <p:sldId id="258" r:id="rId8"/>
    <p:sldId id="283" r:id="rId9"/>
    <p:sldId id="334" r:id="rId10"/>
    <p:sldId id="293" r:id="rId11"/>
    <p:sldId id="295" r:id="rId12"/>
    <p:sldId id="296" r:id="rId13"/>
    <p:sldId id="298" r:id="rId14"/>
    <p:sldId id="259" r:id="rId15"/>
    <p:sldId id="318" r:id="rId16"/>
    <p:sldId id="319" r:id="rId17"/>
    <p:sldId id="320" r:id="rId18"/>
    <p:sldId id="300" r:id="rId19"/>
    <p:sldId id="297" r:id="rId20"/>
    <p:sldId id="299" r:id="rId21"/>
    <p:sldId id="325" r:id="rId22"/>
    <p:sldId id="322" r:id="rId23"/>
    <p:sldId id="324" r:id="rId24"/>
    <p:sldId id="327" r:id="rId25"/>
    <p:sldId id="260" r:id="rId26"/>
    <p:sldId id="287" r:id="rId27"/>
    <p:sldId id="301" r:id="rId28"/>
    <p:sldId id="302" r:id="rId29"/>
    <p:sldId id="309" r:id="rId30"/>
    <p:sldId id="268" r:id="rId31"/>
    <p:sldId id="269" r:id="rId32"/>
    <p:sldId id="285" r:id="rId33"/>
    <p:sldId id="286" r:id="rId34"/>
    <p:sldId id="303" r:id="rId35"/>
    <p:sldId id="270" r:id="rId36"/>
    <p:sldId id="304" r:id="rId37"/>
    <p:sldId id="271" r:id="rId38"/>
    <p:sldId id="272" r:id="rId39"/>
    <p:sldId id="273" r:id="rId40"/>
    <p:sldId id="305" r:id="rId41"/>
    <p:sldId id="280" r:id="rId42"/>
    <p:sldId id="307" r:id="rId43"/>
    <p:sldId id="335" r:id="rId44"/>
    <p:sldId id="262" r:id="rId45"/>
    <p:sldId id="326" r:id="rId46"/>
    <p:sldId id="312" r:id="rId47"/>
    <p:sldId id="313" r:id="rId48"/>
    <p:sldId id="314" r:id="rId49"/>
    <p:sldId id="329" r:id="rId50"/>
    <p:sldId id="323" r:id="rId51"/>
    <p:sldId id="274" r:id="rId52"/>
    <p:sldId id="261" r:id="rId53"/>
    <p:sldId id="310" r:id="rId54"/>
    <p:sldId id="316" r:id="rId55"/>
    <p:sldId id="276" r:id="rId56"/>
    <p:sldId id="330" r:id="rId57"/>
    <p:sldId id="278" r:id="rId58"/>
    <p:sldId id="292" r:id="rId59"/>
    <p:sldId id="332" r:id="rId60"/>
    <p:sldId id="279" r:id="rId61"/>
    <p:sldId id="317" r:id="rId62"/>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52">
          <p15:clr>
            <a:srgbClr val="A4A3A4"/>
          </p15:clr>
        </p15:guide>
      </p15:sldGuideLst>
    </p:ext>
    <p:ext uri="{2D200454-40CA-4A62-9FC3-DE9A4176ACB9}">
      <p15:notesGuideLst xmlns:p15="http://schemas.microsoft.com/office/powerpoint/2012/main">
        <p15:guide id="1" orient="horz" pos="2907" userDrawn="1">
          <p15:clr>
            <a:srgbClr val="A4A3A4"/>
          </p15:clr>
        </p15:guide>
        <p15:guide id="2" pos="2230" userDrawn="1">
          <p15:clr>
            <a:srgbClr val="A4A3A4"/>
          </p15:clr>
        </p15:guide>
        <p15:guide id="3" orient="horz" pos="29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2A"/>
    <a:srgbClr val="8A3A81"/>
    <a:srgbClr val="893B81"/>
    <a:srgbClr val="003469"/>
    <a:srgbClr val="BCD62A"/>
    <a:srgbClr val="0E2041"/>
    <a:srgbClr val="0000CC"/>
    <a:srgbClr val="8A8C91"/>
    <a:srgbClr val="0034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autoAdjust="0"/>
    <p:restoredTop sz="89490" autoAdjust="0"/>
  </p:normalViewPr>
  <p:slideViewPr>
    <p:cSldViewPr snapToGrid="0" snapToObjects="1">
      <p:cViewPr varScale="1">
        <p:scale>
          <a:sx n="76" d="100"/>
          <a:sy n="76" d="100"/>
        </p:scale>
        <p:origin x="1291" y="67"/>
      </p:cViewPr>
      <p:guideLst>
        <p:guide orient="horz" pos="2160"/>
        <p:guide pos="2880"/>
        <p:guide orient="horz" pos="2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8" d="100"/>
          <a:sy n="108" d="100"/>
        </p:scale>
        <p:origin x="-3920" y="-112"/>
      </p:cViewPr>
      <p:guideLst>
        <p:guide orient="horz" pos="2907"/>
        <p:guide pos="2230"/>
        <p:guide orient="horz" pos="295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3" cy="469186"/>
          </a:xfrm>
          <a:prstGeom prst="rect">
            <a:avLst/>
          </a:prstGeom>
        </p:spPr>
        <p:txBody>
          <a:bodyPr vert="horz" lIns="93031" tIns="46516" rIns="93031" bIns="46516" rtlCol="0"/>
          <a:lstStyle>
            <a:lvl1pPr algn="r">
              <a:defRPr sz="1200"/>
            </a:lvl1pPr>
          </a:lstStyle>
          <a:p>
            <a:fld id="{AE5A4FF4-699F-BC4B-B154-6705EC2C7C44}" type="datetime1">
              <a:rPr lang="en-US" smtClean="0"/>
              <a:pPr/>
              <a:t>6/26/2023</a:t>
            </a:fld>
            <a:endParaRPr lang="en-US" dirty="0"/>
          </a:p>
        </p:txBody>
      </p:sp>
      <p:sp>
        <p:nvSpPr>
          <p:cNvPr id="4" name="Footer Placeholder 3"/>
          <p:cNvSpPr>
            <a:spLocks noGrp="1"/>
          </p:cNvSpPr>
          <p:nvPr>
            <p:ph type="ftr" sz="quarter" idx="2"/>
          </p:nvPr>
        </p:nvSpPr>
        <p:spPr>
          <a:xfrm>
            <a:off x="0" y="8912899"/>
            <a:ext cx="3066733" cy="469186"/>
          </a:xfrm>
          <a:prstGeom prst="rect">
            <a:avLst/>
          </a:prstGeom>
        </p:spPr>
        <p:txBody>
          <a:bodyPr vert="horz" lIns="93031" tIns="46516" rIns="93031" bIns="465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912899"/>
            <a:ext cx="3066733" cy="469186"/>
          </a:xfrm>
          <a:prstGeom prst="rect">
            <a:avLst/>
          </a:prstGeom>
        </p:spPr>
        <p:txBody>
          <a:bodyPr vert="horz" lIns="93031" tIns="46516" rIns="93031" bIns="46516" rtlCol="0" anchor="b"/>
          <a:lstStyle>
            <a:lvl1pPr algn="r">
              <a:defRPr sz="1200"/>
            </a:lvl1pPr>
          </a:lstStyle>
          <a:p>
            <a:fld id="{C21D138A-7E5A-454E-80B6-3AA759CC3295}" type="slidenum">
              <a:rPr lang="en-US" smtClean="0"/>
              <a:pPr/>
              <a:t>‹#›</a:t>
            </a:fld>
            <a:endParaRPr lang="en-US" dirty="0"/>
          </a:p>
        </p:txBody>
      </p:sp>
    </p:spTree>
    <p:extLst>
      <p:ext uri="{BB962C8B-B14F-4D97-AF65-F5344CB8AC3E}">
        <p14:creationId xmlns:p14="http://schemas.microsoft.com/office/powerpoint/2010/main" val="73187110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4008706" y="0"/>
            <a:ext cx="3066733" cy="469186"/>
          </a:xfrm>
          <a:prstGeom prst="rect">
            <a:avLst/>
          </a:prstGeom>
        </p:spPr>
        <p:txBody>
          <a:bodyPr vert="horz" lIns="93031" tIns="46516" rIns="93031" bIns="46516" rtlCol="0"/>
          <a:lstStyle>
            <a:lvl1pPr algn="r">
              <a:defRPr sz="1200"/>
            </a:lvl1pPr>
          </a:lstStyle>
          <a:p>
            <a:fld id="{F6A62EC5-AE31-824A-A6CF-0D601FC9C181}" type="datetime1">
              <a:rPr lang="en-US" smtClean="0"/>
              <a:pPr/>
              <a:t>6/26/2023</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3031" tIns="46516" rIns="93031" bIns="465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2899"/>
            <a:ext cx="3066733" cy="469186"/>
          </a:xfrm>
          <a:prstGeom prst="rect">
            <a:avLst/>
          </a:prstGeom>
        </p:spPr>
        <p:txBody>
          <a:bodyPr vert="horz" lIns="93031" tIns="46516" rIns="93031" bIns="465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912899"/>
            <a:ext cx="3066733" cy="469186"/>
          </a:xfrm>
          <a:prstGeom prst="rect">
            <a:avLst/>
          </a:prstGeom>
        </p:spPr>
        <p:txBody>
          <a:bodyPr vert="horz" lIns="93031" tIns="46516" rIns="93031" bIns="46516" rtlCol="0" anchor="b"/>
          <a:lstStyle>
            <a:lvl1pPr algn="r">
              <a:defRPr sz="1200"/>
            </a:lvl1pPr>
          </a:lstStyle>
          <a:p>
            <a:fld id="{1E167045-AED8-7945-8C2B-B479983C9398}" type="slidenum">
              <a:rPr lang="en-US" smtClean="0"/>
              <a:pPr/>
              <a:t>‹#›</a:t>
            </a:fld>
            <a:endParaRPr lang="en-US" dirty="0"/>
          </a:p>
        </p:txBody>
      </p:sp>
    </p:spTree>
    <p:extLst>
      <p:ext uri="{BB962C8B-B14F-4D97-AF65-F5344CB8AC3E}">
        <p14:creationId xmlns:p14="http://schemas.microsoft.com/office/powerpoint/2010/main" val="4078679646"/>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 a change on this slide… please verify</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F6A62EC5-AE31-824A-A6CF-0D601FC9C181}" type="datetime1">
              <a:rPr lang="en-US" smtClean="0"/>
              <a:pPr/>
              <a:t>6/26/2023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1E167045-AED8-7945-8C2B-B479983C9398}" type="slidenum">
              <a:rPr lang="en-US" smtClean="0"/>
              <a:pPr/>
              <a:t>8</a:t>
            </a:fld>
            <a:endParaRPr lang="en-US" dirty="0"/>
          </a:p>
        </p:txBody>
      </p:sp>
    </p:spTree>
    <p:extLst>
      <p:ext uri="{BB962C8B-B14F-4D97-AF65-F5344CB8AC3E}">
        <p14:creationId xmlns:p14="http://schemas.microsoft.com/office/powerpoint/2010/main" val="117860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6A62EC5-AE31-824A-A6CF-0D601FC9C181}" type="datetime1">
              <a:rPr lang="en-US" smtClean="0"/>
              <a:pPr/>
              <a:t>6/26/2023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E167045-AED8-7945-8C2B-B479983C9398}" type="slidenum">
              <a:rPr lang="en-US" smtClean="0"/>
              <a:pPr/>
              <a:t>20</a:t>
            </a:fld>
            <a:endParaRPr lang="en-US" dirty="0"/>
          </a:p>
        </p:txBody>
      </p:sp>
    </p:spTree>
    <p:extLst>
      <p:ext uri="{BB962C8B-B14F-4D97-AF65-F5344CB8AC3E}">
        <p14:creationId xmlns:p14="http://schemas.microsoft.com/office/powerpoint/2010/main" val="155500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6A62EC5-AE31-824A-A6CF-0D601FC9C181}" type="datetime1">
              <a:rPr lang="en-US" smtClean="0"/>
              <a:pPr/>
              <a:t>6/26/2023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E167045-AED8-7945-8C2B-B479983C9398}" type="slidenum">
              <a:rPr lang="en-US" smtClean="0"/>
              <a:pPr/>
              <a:t>30</a:t>
            </a:fld>
            <a:endParaRPr lang="en-US" dirty="0"/>
          </a:p>
        </p:txBody>
      </p:sp>
    </p:spTree>
    <p:extLst>
      <p:ext uri="{BB962C8B-B14F-4D97-AF65-F5344CB8AC3E}">
        <p14:creationId xmlns:p14="http://schemas.microsoft.com/office/powerpoint/2010/main" val="234303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6A62EC5-AE31-824A-A6CF-0D601FC9C181}" type="datetime1">
              <a:rPr lang="en-US" smtClean="0"/>
              <a:pPr/>
              <a:t>6/26/2023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E167045-AED8-7945-8C2B-B479983C9398}" type="slidenum">
              <a:rPr lang="en-US" smtClean="0"/>
              <a:pPr/>
              <a:t>33</a:t>
            </a:fld>
            <a:endParaRPr lang="en-US" dirty="0"/>
          </a:p>
        </p:txBody>
      </p:sp>
    </p:spTree>
    <p:extLst>
      <p:ext uri="{BB962C8B-B14F-4D97-AF65-F5344CB8AC3E}">
        <p14:creationId xmlns:p14="http://schemas.microsoft.com/office/powerpoint/2010/main" val="46276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6A62EC5-AE31-824A-A6CF-0D601FC9C181}" type="datetime1">
              <a:rPr lang="en-US" smtClean="0"/>
              <a:pPr/>
              <a:t>6/26/2023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E167045-AED8-7945-8C2B-B479983C9398}" type="slidenum">
              <a:rPr lang="en-US" smtClean="0"/>
              <a:pPr/>
              <a:t>37</a:t>
            </a:fld>
            <a:endParaRPr lang="en-US" dirty="0"/>
          </a:p>
        </p:txBody>
      </p:sp>
    </p:spTree>
    <p:extLst>
      <p:ext uri="{BB962C8B-B14F-4D97-AF65-F5344CB8AC3E}">
        <p14:creationId xmlns:p14="http://schemas.microsoft.com/office/powerpoint/2010/main" val="44386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F6A62EC5-AE31-824A-A6CF-0D601FC9C181}" type="datetime1">
              <a:rPr lang="en-US" smtClean="0"/>
              <a:pPr/>
              <a:t>6/26/2023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1E167045-AED8-7945-8C2B-B479983C9398}" type="slidenum">
              <a:rPr lang="en-US" smtClean="0"/>
              <a:pPr/>
              <a:t>56</a:t>
            </a:fld>
            <a:endParaRPr lang="en-US" dirty="0"/>
          </a:p>
        </p:txBody>
      </p:sp>
    </p:spTree>
    <p:extLst>
      <p:ext uri="{BB962C8B-B14F-4D97-AF65-F5344CB8AC3E}">
        <p14:creationId xmlns:p14="http://schemas.microsoft.com/office/powerpoint/2010/main" val="38795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Deleted Question #10 that pertained to separate COVID reporting period</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6A62EC5-AE31-824A-A6CF-0D601FC9C181}" type="datetime1">
              <a:rPr lang="en-US" smtClean="0"/>
              <a:pPr/>
              <a:t>6/26/2023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E167045-AED8-7945-8C2B-B479983C9398}" type="slidenum">
              <a:rPr lang="en-US" smtClean="0"/>
              <a:pPr/>
              <a:t>57</a:t>
            </a:fld>
            <a:endParaRPr lang="en-US" dirty="0"/>
          </a:p>
        </p:txBody>
      </p:sp>
    </p:spTree>
    <p:extLst>
      <p:ext uri="{BB962C8B-B14F-4D97-AF65-F5344CB8AC3E}">
        <p14:creationId xmlns:p14="http://schemas.microsoft.com/office/powerpoint/2010/main" val="57610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2" name="Picture 1" descr="RUHS CornerstoneBoarder3.ai"/>
          <p:cNvPicPr>
            <a:picLocks noChangeAspect="1"/>
          </p:cNvPicPr>
          <p:nvPr userDrawn="1"/>
        </p:nvPicPr>
        <p:blipFill rotWithShape="1">
          <a:blip r:embed="rId2" cstate="print">
            <a:extLst>
              <a:ext uri="{28A0092B-C50C-407E-A947-70E740481C1C}">
                <a14:useLocalDpi xmlns:a14="http://schemas.microsoft.com/office/drawing/2010/main" val="0"/>
              </a:ext>
            </a:extLst>
          </a:blip>
          <a:srcRect t="4628"/>
          <a:stretch/>
        </p:blipFill>
        <p:spPr>
          <a:xfrm>
            <a:off x="0" y="0"/>
            <a:ext cx="9156633" cy="6858000"/>
          </a:xfrm>
          <a:prstGeom prst="rect">
            <a:avLst/>
          </a:prstGeom>
        </p:spPr>
      </p:pic>
      <p:sp>
        <p:nvSpPr>
          <p:cNvPr id="5" name="Title 1"/>
          <p:cNvSpPr>
            <a:spLocks noGrp="1"/>
          </p:cNvSpPr>
          <p:nvPr>
            <p:ph type="ctrTitle" hasCustomPrompt="1"/>
          </p:nvPr>
        </p:nvSpPr>
        <p:spPr>
          <a:xfrm>
            <a:off x="1600200" y="1143000"/>
            <a:ext cx="7086600" cy="1828800"/>
          </a:xfrm>
        </p:spPr>
        <p:txBody>
          <a:bodyPr anchor="b" anchorCtr="1"/>
          <a:lstStyle>
            <a:lvl1pPr>
              <a:lnSpc>
                <a:spcPts val="4600"/>
              </a:lnSpc>
              <a:defRPr>
                <a:solidFill>
                  <a:srgbClr val="003469"/>
                </a:solidFill>
              </a:defRPr>
            </a:lvl1pPr>
          </a:lstStyle>
          <a:p>
            <a:r>
              <a:rPr lang="en-US" dirty="0"/>
              <a:t>Click to edit Master </a:t>
            </a:r>
            <a:br>
              <a:rPr lang="en-US" dirty="0"/>
            </a:br>
            <a:r>
              <a:rPr lang="en-US" dirty="0"/>
              <a:t>title style</a:t>
            </a:r>
          </a:p>
        </p:txBody>
      </p:sp>
      <p:sp>
        <p:nvSpPr>
          <p:cNvPr id="6" name="Subtitle 2"/>
          <p:cNvSpPr>
            <a:spLocks noGrp="1"/>
          </p:cNvSpPr>
          <p:nvPr>
            <p:ph type="subTitle" idx="1"/>
          </p:nvPr>
        </p:nvSpPr>
        <p:spPr>
          <a:xfrm>
            <a:off x="1828800" y="3200400"/>
            <a:ext cx="66294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33C29B63-6DA0-6B42-8766-858B842843D2}" type="datetime1">
              <a:rPr lang="en-US" smtClean="0"/>
              <a:pPr/>
              <a:t>6/26/2023</a:t>
            </a:fld>
            <a:endParaRPr lang="en-US" dirty="0"/>
          </a:p>
        </p:txBody>
      </p:sp>
      <p:sp>
        <p:nvSpPr>
          <p:cNvPr id="14"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23449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 Vert Orange">
    <p:spTree>
      <p:nvGrpSpPr>
        <p:cNvPr id="1" name=""/>
        <p:cNvGrpSpPr/>
        <p:nvPr/>
      </p:nvGrpSpPr>
      <p:grpSpPr>
        <a:xfrm>
          <a:off x="0" y="0"/>
          <a:ext cx="0" cy="0"/>
          <a:chOff x="0" y="0"/>
          <a:chExt cx="0" cy="0"/>
        </a:xfrm>
      </p:grpSpPr>
      <p:sp>
        <p:nvSpPr>
          <p:cNvPr id="12" name="Rectangle 11"/>
          <p:cNvSpPr/>
          <p:nvPr userDrawn="1"/>
        </p:nvSpPr>
        <p:spPr>
          <a:xfrm>
            <a:off x="0" y="0"/>
            <a:ext cx="914400" cy="6858000"/>
          </a:xfrm>
          <a:prstGeom prst="rect">
            <a:avLst/>
          </a:prstGeom>
          <a:solidFill>
            <a:srgbClr val="F897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F63EEED-3947-8B41-A8EE-12D501F7E983}" type="datetime1">
              <a:rPr lang="en-US" smtClean="0"/>
              <a:pPr/>
              <a:t>6/26/2023</a:t>
            </a:fld>
            <a:endParaRPr lang="en-US" dirty="0"/>
          </a:p>
        </p:txBody>
      </p:sp>
      <p:sp>
        <p:nvSpPr>
          <p:cNvPr id="19"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371600" y="1828800"/>
            <a:ext cx="7315200" cy="1828800"/>
          </a:xfrm>
        </p:spPr>
        <p:txBody>
          <a:bodyPr anchor="b" anchorCtr="1"/>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22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 Vert Green">
    <p:spTree>
      <p:nvGrpSpPr>
        <p:cNvPr id="1" name=""/>
        <p:cNvGrpSpPr/>
        <p:nvPr/>
      </p:nvGrpSpPr>
      <p:grpSpPr>
        <a:xfrm>
          <a:off x="0" y="0"/>
          <a:ext cx="0" cy="0"/>
          <a:chOff x="0" y="0"/>
          <a:chExt cx="0" cy="0"/>
        </a:xfrm>
      </p:grpSpPr>
      <p:sp>
        <p:nvSpPr>
          <p:cNvPr id="9" name="Rectangle 8"/>
          <p:cNvSpPr/>
          <p:nvPr userDrawn="1"/>
        </p:nvSpPr>
        <p:spPr>
          <a:xfrm>
            <a:off x="0" y="0"/>
            <a:ext cx="914400" cy="6858000"/>
          </a:xfrm>
          <a:prstGeom prst="rect">
            <a:avLst/>
          </a:prstGeom>
          <a:solidFill>
            <a:srgbClr val="BCD6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BB0E3DA6-F793-CC4D-B54D-E131A7CB7144}"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371600" y="1828800"/>
            <a:ext cx="7315200" cy="1828800"/>
          </a:xfrm>
        </p:spPr>
        <p:txBody>
          <a:bodyPr anchor="b" anchorCtr="1"/>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1312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 Vert Purple">
    <p:spTree>
      <p:nvGrpSpPr>
        <p:cNvPr id="1" name=""/>
        <p:cNvGrpSpPr/>
        <p:nvPr/>
      </p:nvGrpSpPr>
      <p:grpSpPr>
        <a:xfrm>
          <a:off x="0" y="0"/>
          <a:ext cx="0" cy="0"/>
          <a:chOff x="0" y="0"/>
          <a:chExt cx="0" cy="0"/>
        </a:xfrm>
      </p:grpSpPr>
      <p:sp>
        <p:nvSpPr>
          <p:cNvPr id="9" name="Rectangle 8"/>
          <p:cNvSpPr/>
          <p:nvPr userDrawn="1"/>
        </p:nvSpPr>
        <p:spPr>
          <a:xfrm>
            <a:off x="0" y="0"/>
            <a:ext cx="914400" cy="6858000"/>
          </a:xfrm>
          <a:prstGeom prst="rect">
            <a:avLst/>
          </a:prstGeom>
          <a:solidFill>
            <a:srgbClr val="893B81"/>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CE18B8C-BFE8-1940-A56A-B459BE5F8B26}"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8" name="Title 1"/>
          <p:cNvSpPr>
            <a:spLocks noGrp="1"/>
          </p:cNvSpPr>
          <p:nvPr>
            <p:ph type="title" hasCustomPrompt="1"/>
          </p:nvPr>
        </p:nvSpPr>
        <p:spPr>
          <a:xfrm>
            <a:off x="1371600" y="1828800"/>
            <a:ext cx="7315200" cy="1828800"/>
          </a:xfrm>
        </p:spPr>
        <p:txBody>
          <a:bodyPr anchor="b" anchorCtr="1"/>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4200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Slide - Title Only Blu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72FAF-A488-E94C-8F38-746E2B9B3C0B}"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55222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 Title and Content Blu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0"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49BDC-7703-954B-8D10-EBF3812C80B9}"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80344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Slide - 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146" y="0"/>
            <a:ext cx="22793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CFBB6BD-75D0-6C46-98AE-F7680F46FE91}"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36052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py Slide - Two Content Comparison Blue">
    <p:spTree>
      <p:nvGrpSpPr>
        <p:cNvPr id="1" name=""/>
        <p:cNvGrpSpPr/>
        <p:nvPr/>
      </p:nvGrpSpPr>
      <p:grpSpPr>
        <a:xfrm>
          <a:off x="0" y="0"/>
          <a:ext cx="0" cy="0"/>
          <a:chOff x="0" y="0"/>
          <a:chExt cx="0" cy="0"/>
        </a:xfrm>
      </p:grpSpPr>
      <p:sp>
        <p:nvSpPr>
          <p:cNvPr id="9" name="Rectangle 8"/>
          <p:cNvSpPr/>
          <p:nvPr userDrawn="1"/>
        </p:nvSpPr>
        <p:spPr>
          <a:xfrm>
            <a:off x="-8146" y="0"/>
            <a:ext cx="22793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0D9545D3-98CC-8746-882B-7DC091D9522F}"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676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py Slide - Title Only Orang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04404-ECE1-0A49-9902-749AA9266E45}"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7972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py Slide - Title and Content Orang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EE84D-9939-324F-B27A-AACD494A23B3}"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5"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7875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py Slide - Two Content 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146" y="0"/>
            <a:ext cx="22793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2357888-5ACE-244C-B4D6-997750E9636B}"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92586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Screened">
    <p:spTree>
      <p:nvGrpSpPr>
        <p:cNvPr id="1" name=""/>
        <p:cNvGrpSpPr/>
        <p:nvPr/>
      </p:nvGrpSpPr>
      <p:grpSpPr>
        <a:xfrm>
          <a:off x="0" y="0"/>
          <a:ext cx="0" cy="0"/>
          <a:chOff x="0" y="0"/>
          <a:chExt cx="0" cy="0"/>
        </a:xfrm>
      </p:grpSpPr>
      <p:pic>
        <p:nvPicPr>
          <p:cNvPr id="9" name="Picture 8" descr="RUHS CornerstoneBoarder3.ai"/>
          <p:cNvPicPr>
            <a:picLocks noChangeAspect="1"/>
          </p:cNvPicPr>
          <p:nvPr userDrawn="1"/>
        </p:nvPicPr>
        <p:blipFill rotWithShape="1">
          <a:blip r:embed="rId2" cstate="print">
            <a:alphaModFix amt="13000"/>
            <a:extLst>
              <a:ext uri="{28A0092B-C50C-407E-A947-70E740481C1C}">
                <a14:useLocalDpi xmlns:a14="http://schemas.microsoft.com/office/drawing/2010/main" val="0"/>
              </a:ext>
            </a:extLst>
          </a:blip>
          <a:srcRect t="4628"/>
          <a:stretch/>
        </p:blipFill>
        <p:spPr>
          <a:xfrm>
            <a:off x="0" y="0"/>
            <a:ext cx="9156633" cy="6858000"/>
          </a:xfrm>
          <a:prstGeom prst="rect">
            <a:avLst/>
          </a:prstGeom>
        </p:spPr>
      </p:pic>
      <p:sp>
        <p:nvSpPr>
          <p:cNvPr id="10" name="Title 1"/>
          <p:cNvSpPr>
            <a:spLocks noGrp="1"/>
          </p:cNvSpPr>
          <p:nvPr>
            <p:ph type="ctrTitle" hasCustomPrompt="1"/>
          </p:nvPr>
        </p:nvSpPr>
        <p:spPr>
          <a:xfrm>
            <a:off x="1600200" y="1143000"/>
            <a:ext cx="7086600" cy="1828800"/>
          </a:xfrm>
        </p:spPr>
        <p:txBody>
          <a:bodyPr anchor="b" anchorCtr="1"/>
          <a:lstStyle>
            <a:lvl1pPr>
              <a:lnSpc>
                <a:spcPts val="4600"/>
              </a:lnSpc>
              <a:defRPr>
                <a:solidFill>
                  <a:srgbClr val="003469"/>
                </a:solidFill>
              </a:defRPr>
            </a:lvl1pPr>
          </a:lstStyle>
          <a:p>
            <a:r>
              <a:rPr lang="en-US" dirty="0"/>
              <a:t>Click to edit Master </a:t>
            </a:r>
            <a:br>
              <a:rPr lang="en-US" dirty="0"/>
            </a:br>
            <a:r>
              <a:rPr lang="en-US" dirty="0"/>
              <a:t>title style</a:t>
            </a:r>
          </a:p>
        </p:txBody>
      </p:sp>
      <p:sp>
        <p:nvSpPr>
          <p:cNvPr id="11" name="Subtitle 2"/>
          <p:cNvSpPr>
            <a:spLocks noGrp="1"/>
          </p:cNvSpPr>
          <p:nvPr>
            <p:ph type="subTitle" idx="1"/>
          </p:nvPr>
        </p:nvSpPr>
        <p:spPr>
          <a:xfrm>
            <a:off x="1828800" y="3200400"/>
            <a:ext cx="66294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72E7929-DB83-8B43-89DE-4C7B18CA6B81}" type="datetime1">
              <a:rPr lang="en-US" smtClean="0"/>
              <a:pPr/>
              <a:t>6/26/2023</a:t>
            </a:fld>
            <a:endParaRPr lang="en-US" dirty="0"/>
          </a:p>
        </p:txBody>
      </p:sp>
      <p:sp>
        <p:nvSpPr>
          <p:cNvPr id="19"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281824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Slide - Two Content Comparison Orange">
    <p:spTree>
      <p:nvGrpSpPr>
        <p:cNvPr id="1" name=""/>
        <p:cNvGrpSpPr/>
        <p:nvPr/>
      </p:nvGrpSpPr>
      <p:grpSpPr>
        <a:xfrm>
          <a:off x="0" y="0"/>
          <a:ext cx="0" cy="0"/>
          <a:chOff x="0" y="0"/>
          <a:chExt cx="0" cy="0"/>
        </a:xfrm>
      </p:grpSpPr>
      <p:sp>
        <p:nvSpPr>
          <p:cNvPr id="9" name="Rectangle 8"/>
          <p:cNvSpPr/>
          <p:nvPr userDrawn="1"/>
        </p:nvSpPr>
        <p:spPr>
          <a:xfrm>
            <a:off x="-8146" y="0"/>
            <a:ext cx="22793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D12A0EF9-BB69-8E4F-8971-B8FAB6798AC4}"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360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py Slide - Title Only Green">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DEB52-2389-CA4F-B8C4-6F353338A3E0}"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181968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py Slide - Title and Content Green">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76C1C-36E2-074A-8DDD-A5FC3F6C42C0}"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0"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4555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py Slide - 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146" y="0"/>
            <a:ext cx="22793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93AC42F-C345-D940-AB7F-4C585BDC34E1}"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57364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py Slide - Two Content Comparison Green">
    <p:spTree>
      <p:nvGrpSpPr>
        <p:cNvPr id="1" name=""/>
        <p:cNvGrpSpPr/>
        <p:nvPr/>
      </p:nvGrpSpPr>
      <p:grpSpPr>
        <a:xfrm>
          <a:off x="0" y="0"/>
          <a:ext cx="0" cy="0"/>
          <a:chOff x="0" y="0"/>
          <a:chExt cx="0" cy="0"/>
        </a:xfrm>
      </p:grpSpPr>
      <p:sp>
        <p:nvSpPr>
          <p:cNvPr id="9" name="Rectangle 8"/>
          <p:cNvSpPr/>
          <p:nvPr userDrawn="1"/>
        </p:nvSpPr>
        <p:spPr>
          <a:xfrm>
            <a:off x="-8146" y="0"/>
            <a:ext cx="22793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2C696EA-7EE6-7845-8BDF-98848005FFB7}"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080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py Slide - Title Only Purpl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4371E-94A7-EC4B-8084-0CAFF61CA7E4}"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39266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py Slide - Title and Content Purpl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045D7-8EB9-0F49-9C44-C3D64FADF8F8}"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0"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509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py Slide - Two Content Purp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A96ECC-F0CA-7747-9895-7BDA0DE2453C}"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1" name="Rectangle 10"/>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51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py Slide - Two Content Comparison Purpl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509252F-DDA4-4E47-A56F-9EF0EB9C8F06}"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5042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2971800" cy="1143000"/>
          </a:xfrm>
        </p:spPr>
        <p:txBody>
          <a:bodyPr anchor="b"/>
          <a:lstStyle>
            <a:lvl1pPr algn="l">
              <a:lnSpc>
                <a:spcPts val="2200"/>
              </a:lnSpc>
              <a:defRPr sz="2000" b="1"/>
            </a:lvl1pPr>
          </a:lstStyle>
          <a:p>
            <a:r>
              <a:rPr lang="en-US" dirty="0"/>
              <a:t>Click to edit Master</a:t>
            </a:r>
            <a:br>
              <a:rPr lang="en-US" dirty="0"/>
            </a:br>
            <a:r>
              <a:rPr lang="en-US" dirty="0"/>
              <a:t>title style</a:t>
            </a:r>
          </a:p>
        </p:txBody>
      </p:sp>
      <p:sp>
        <p:nvSpPr>
          <p:cNvPr id="3" name="Content Placeholder 2"/>
          <p:cNvSpPr>
            <a:spLocks noGrp="1"/>
          </p:cNvSpPr>
          <p:nvPr>
            <p:ph idx="1"/>
          </p:nvPr>
        </p:nvSpPr>
        <p:spPr>
          <a:xfrm>
            <a:off x="3670300" y="457201"/>
            <a:ext cx="5016500" cy="5257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27200"/>
            <a:ext cx="2971800" cy="3987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3544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6" name="Picture 5" descr="RUHS CornerstoneBoarder.ai"/>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91" t="18827" r="26117" b="42710"/>
          <a:stretch/>
        </p:blipFill>
        <p:spPr>
          <a:xfrm>
            <a:off x="1" y="0"/>
            <a:ext cx="9143999" cy="6935901"/>
          </a:xfrm>
          <a:prstGeom prst="rect">
            <a:avLst/>
          </a:prstGeom>
        </p:spPr>
      </p:pic>
      <p:sp>
        <p:nvSpPr>
          <p:cNvPr id="16" name="Title 1"/>
          <p:cNvSpPr>
            <a:spLocks noGrp="1"/>
          </p:cNvSpPr>
          <p:nvPr>
            <p:ph type="ctrTitle" hasCustomPrompt="1"/>
          </p:nvPr>
        </p:nvSpPr>
        <p:spPr>
          <a:xfrm>
            <a:off x="1600200" y="1143000"/>
            <a:ext cx="7086600" cy="1828800"/>
          </a:xfrm>
        </p:spPr>
        <p:txBody>
          <a:bodyPr anchor="b" anchorCtr="1"/>
          <a:lstStyle>
            <a:lvl1pPr>
              <a:lnSpc>
                <a:spcPts val="4600"/>
              </a:lnSpc>
              <a:defRPr>
                <a:solidFill>
                  <a:schemeClr val="bg1"/>
                </a:solidFill>
              </a:defRPr>
            </a:lvl1pPr>
          </a:lstStyle>
          <a:p>
            <a:r>
              <a:rPr lang="en-US" dirty="0"/>
              <a:t>Click to edit Master </a:t>
            </a:r>
            <a:br>
              <a:rPr lang="en-US" dirty="0"/>
            </a:br>
            <a:r>
              <a:rPr lang="en-US" dirty="0"/>
              <a:t>title style</a:t>
            </a:r>
          </a:p>
        </p:txBody>
      </p:sp>
      <p:sp>
        <p:nvSpPr>
          <p:cNvPr id="17" name="Subtitle 2"/>
          <p:cNvSpPr>
            <a:spLocks noGrp="1"/>
          </p:cNvSpPr>
          <p:nvPr>
            <p:ph type="subTitle" idx="1"/>
          </p:nvPr>
        </p:nvSpPr>
        <p:spPr>
          <a:xfrm>
            <a:off x="1828800" y="3200400"/>
            <a:ext cx="66294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F7AEA1D-5743-8D42-A5D4-C1EE4DEFD16F}" type="datetime1">
              <a:rPr lang="en-US" smtClean="0"/>
              <a:pPr/>
              <a:t>6/26/2023</a:t>
            </a:fld>
            <a:endParaRPr lang="en-US" dirty="0"/>
          </a:p>
        </p:txBody>
      </p:sp>
      <p:sp>
        <p:nvSpPr>
          <p:cNvPr id="2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360303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Slide">
    <p:spTree>
      <p:nvGrpSpPr>
        <p:cNvPr id="1" name=""/>
        <p:cNvGrpSpPr/>
        <p:nvPr/>
      </p:nvGrpSpPr>
      <p:grpSpPr>
        <a:xfrm>
          <a:off x="0" y="0"/>
          <a:ext cx="0" cy="0"/>
          <a:chOff x="0" y="0"/>
          <a:chExt cx="0" cy="0"/>
        </a:xfrm>
      </p:grpSpPr>
      <p:sp>
        <p:nvSpPr>
          <p:cNvPr id="2" name="Title 1"/>
          <p:cNvSpPr>
            <a:spLocks noGrp="1"/>
          </p:cNvSpPr>
          <p:nvPr>
            <p:ph type="title"/>
          </p:nvPr>
        </p:nvSpPr>
        <p:spPr>
          <a:xfrm>
            <a:off x="1828800" y="4681728"/>
            <a:ext cx="5486400" cy="68580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828800" y="685800"/>
            <a:ext cx="54864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486400"/>
            <a:ext cx="5486400" cy="461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1B75C488-4E58-A345-8DE7-184D658C552A}"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409257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0"/>
            <a:ext cx="9143999" cy="2286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6629400"/>
            <a:ext cx="9143999" cy="228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5768" y="2331719"/>
            <a:ext cx="3703685" cy="1885310"/>
          </a:xfrm>
          <a:prstGeom prst="rect">
            <a:avLst/>
          </a:prstGeom>
        </p:spPr>
      </p:pic>
      <p:sp>
        <p:nvSpPr>
          <p:cNvPr id="10"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EC5D13B-884C-554D-9C2C-4E1D6D3AF66F}"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04893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Screened">
    <p:spTree>
      <p:nvGrpSpPr>
        <p:cNvPr id="1" name=""/>
        <p:cNvGrpSpPr/>
        <p:nvPr/>
      </p:nvGrpSpPr>
      <p:grpSpPr>
        <a:xfrm>
          <a:off x="0" y="0"/>
          <a:ext cx="0" cy="0"/>
          <a:chOff x="0" y="0"/>
          <a:chExt cx="0" cy="0"/>
        </a:xfrm>
      </p:grpSpPr>
      <p:pic>
        <p:nvPicPr>
          <p:cNvPr id="6" name="Picture 5" descr="RUHS CornerstoneBoarder2.ai"/>
          <p:cNvPicPr>
            <a:picLocks noChangeAspect="1"/>
          </p:cNvPicPr>
          <p:nvPr userDrawn="1"/>
        </p:nvPicPr>
        <p:blipFill>
          <a:blip r:embed="rId2" cstate="print">
            <a:alphaModFix amt="13000"/>
            <a:extLst>
              <a:ext uri="{28A0092B-C50C-407E-A947-70E740481C1C}">
                <a14:useLocalDpi xmlns:a14="http://schemas.microsoft.com/office/drawing/2010/main" val="0"/>
              </a:ext>
            </a:extLst>
          </a:blip>
          <a:stretch>
            <a:fillRect/>
          </a:stretch>
        </p:blipFill>
        <p:spPr>
          <a:xfrm>
            <a:off x="0" y="0"/>
            <a:ext cx="9205216" cy="6858000"/>
          </a:xfrm>
          <a:prstGeom prst="rect">
            <a:avLst/>
          </a:prstGeom>
        </p:spPr>
      </p:pic>
      <p:sp>
        <p:nvSpPr>
          <p:cNvPr id="9" name="Title 1"/>
          <p:cNvSpPr>
            <a:spLocks noGrp="1"/>
          </p:cNvSpPr>
          <p:nvPr>
            <p:ph type="ctrTitle" hasCustomPrompt="1"/>
          </p:nvPr>
        </p:nvSpPr>
        <p:spPr>
          <a:xfrm>
            <a:off x="1600200" y="1143000"/>
            <a:ext cx="7086600" cy="1828800"/>
          </a:xfrm>
        </p:spPr>
        <p:txBody>
          <a:bodyPr anchor="b" anchorCtr="1"/>
          <a:lstStyle>
            <a:lvl1pPr>
              <a:lnSpc>
                <a:spcPts val="4600"/>
              </a:lnSpc>
              <a:defRPr>
                <a:solidFill>
                  <a:srgbClr val="003469"/>
                </a:solidFill>
              </a:defRPr>
            </a:lvl1pPr>
          </a:lstStyle>
          <a:p>
            <a:r>
              <a:rPr lang="en-US" dirty="0"/>
              <a:t>Click to edit Master </a:t>
            </a:r>
            <a:br>
              <a:rPr lang="en-US" dirty="0"/>
            </a:br>
            <a:r>
              <a:rPr lang="en-US" dirty="0"/>
              <a:t>title style</a:t>
            </a:r>
          </a:p>
        </p:txBody>
      </p:sp>
      <p:sp>
        <p:nvSpPr>
          <p:cNvPr id="10" name="Subtitle 2"/>
          <p:cNvSpPr>
            <a:spLocks noGrp="1"/>
          </p:cNvSpPr>
          <p:nvPr>
            <p:ph type="subTitle" idx="1"/>
          </p:nvPr>
        </p:nvSpPr>
        <p:spPr>
          <a:xfrm>
            <a:off x="1600200" y="3200400"/>
            <a:ext cx="7086600" cy="2743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9118AD-DF09-3E4B-A053-7E52489C844D}" type="datetime1">
              <a:rPr lang="en-US" smtClean="0"/>
              <a:pPr/>
              <a:t>6/26/2023</a:t>
            </a:fld>
            <a:endParaRPr lang="en-US" dirty="0"/>
          </a:p>
        </p:txBody>
      </p:sp>
      <p:sp>
        <p:nvSpPr>
          <p:cNvPr id="15"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79013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reaker Slide - Horiz Blue">
    <p:spTree>
      <p:nvGrpSpPr>
        <p:cNvPr id="1" name=""/>
        <p:cNvGrpSpPr/>
        <p:nvPr/>
      </p:nvGrpSpPr>
      <p:grpSpPr>
        <a:xfrm>
          <a:off x="0" y="0"/>
          <a:ext cx="0" cy="0"/>
          <a:chOff x="0" y="0"/>
          <a:chExt cx="0" cy="0"/>
        </a:xfrm>
      </p:grpSpPr>
      <p:sp>
        <p:nvSpPr>
          <p:cNvPr id="7" name="Rectangle 6"/>
          <p:cNvSpPr/>
          <p:nvPr userDrawn="1"/>
        </p:nvSpPr>
        <p:spPr>
          <a:xfrm>
            <a:off x="0" y="1700784"/>
            <a:ext cx="9144000" cy="3196897"/>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dirty="0"/>
          </a:p>
        </p:txBody>
      </p:sp>
      <p:sp>
        <p:nvSpPr>
          <p:cNvPr id="2"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a:t>Click to edit Master title style</a:t>
            </a:r>
          </a:p>
        </p:txBody>
      </p:sp>
      <p:sp>
        <p:nvSpPr>
          <p:cNvPr id="11"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AC5E8CC-1EF5-824B-9684-D6A739127D97}" type="datetime1">
              <a:rPr lang="en-US" smtClean="0"/>
              <a:pPr/>
              <a:t>6/26/2023</a:t>
            </a:fld>
            <a:endParaRPr lang="en-US" dirty="0"/>
          </a:p>
        </p:txBody>
      </p:sp>
      <p:sp>
        <p:nvSpPr>
          <p:cNvPr id="1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18134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 Horiz Orange">
    <p:spTree>
      <p:nvGrpSpPr>
        <p:cNvPr id="1" name=""/>
        <p:cNvGrpSpPr/>
        <p:nvPr/>
      </p:nvGrpSpPr>
      <p:grpSpPr>
        <a:xfrm>
          <a:off x="0" y="0"/>
          <a:ext cx="0" cy="0"/>
          <a:chOff x="0" y="0"/>
          <a:chExt cx="0" cy="0"/>
        </a:xfrm>
      </p:grpSpPr>
      <p:sp>
        <p:nvSpPr>
          <p:cNvPr id="7" name="Rectangle 6"/>
          <p:cNvSpPr/>
          <p:nvPr userDrawn="1"/>
        </p:nvSpPr>
        <p:spPr>
          <a:xfrm>
            <a:off x="0" y="1700784"/>
            <a:ext cx="9144000" cy="3196897"/>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dirty="0"/>
          </a:p>
        </p:txBody>
      </p:sp>
      <p:sp>
        <p:nvSpPr>
          <p:cNvPr id="8"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a:t>Click to edit Master title style</a:t>
            </a:r>
          </a:p>
        </p:txBody>
      </p:sp>
      <p:sp>
        <p:nvSpPr>
          <p:cNvPr id="13"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BCDF650-CA4A-3A48-B707-43B85B7D5426}" type="datetime1">
              <a:rPr lang="en-US" smtClean="0"/>
              <a:pPr/>
              <a:t>6/26/2023</a:t>
            </a:fld>
            <a:endParaRPr lang="en-US" dirty="0"/>
          </a:p>
        </p:txBody>
      </p:sp>
      <p:sp>
        <p:nvSpPr>
          <p:cNvPr id="14"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233789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Slide - Horiz Green">
    <p:spTree>
      <p:nvGrpSpPr>
        <p:cNvPr id="1" name=""/>
        <p:cNvGrpSpPr/>
        <p:nvPr/>
      </p:nvGrpSpPr>
      <p:grpSpPr>
        <a:xfrm>
          <a:off x="0" y="0"/>
          <a:ext cx="0" cy="0"/>
          <a:chOff x="0" y="0"/>
          <a:chExt cx="0" cy="0"/>
        </a:xfrm>
      </p:grpSpPr>
      <p:sp>
        <p:nvSpPr>
          <p:cNvPr id="7" name="Rectangle 6"/>
          <p:cNvSpPr/>
          <p:nvPr userDrawn="1"/>
        </p:nvSpPr>
        <p:spPr>
          <a:xfrm>
            <a:off x="0" y="1700784"/>
            <a:ext cx="9144000" cy="3196897"/>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dirty="0"/>
          </a:p>
        </p:txBody>
      </p:sp>
      <p:sp>
        <p:nvSpPr>
          <p:cNvPr id="8"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a:t>Click to edit Master title style</a:t>
            </a:r>
          </a:p>
        </p:txBody>
      </p:sp>
      <p:sp>
        <p:nvSpPr>
          <p:cNvPr id="13"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7DF351A-D498-C444-B6CF-C0F356DCAD41}" type="datetime1">
              <a:rPr lang="en-US" smtClean="0"/>
              <a:pPr/>
              <a:t>6/26/2023</a:t>
            </a:fld>
            <a:endParaRPr lang="en-US" dirty="0"/>
          </a:p>
        </p:txBody>
      </p:sp>
      <p:sp>
        <p:nvSpPr>
          <p:cNvPr id="14"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127204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lide - Horiz Purple">
    <p:spTree>
      <p:nvGrpSpPr>
        <p:cNvPr id="1" name=""/>
        <p:cNvGrpSpPr/>
        <p:nvPr/>
      </p:nvGrpSpPr>
      <p:grpSpPr>
        <a:xfrm>
          <a:off x="0" y="0"/>
          <a:ext cx="0" cy="0"/>
          <a:chOff x="0" y="0"/>
          <a:chExt cx="0" cy="0"/>
        </a:xfrm>
      </p:grpSpPr>
      <p:sp>
        <p:nvSpPr>
          <p:cNvPr id="10" name="Rectangle 9"/>
          <p:cNvSpPr/>
          <p:nvPr userDrawn="1"/>
        </p:nvSpPr>
        <p:spPr>
          <a:xfrm>
            <a:off x="0" y="1700784"/>
            <a:ext cx="9144000" cy="3196897"/>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dirty="0"/>
          </a:p>
        </p:txBody>
      </p:sp>
      <p:sp>
        <p:nvSpPr>
          <p:cNvPr id="11"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a:t>Click to edit Master title style</a:t>
            </a:r>
          </a:p>
        </p:txBody>
      </p:sp>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99E396E-AE53-664B-B73F-46E6BA5B8301}"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Tree>
    <p:extLst>
      <p:ext uri="{BB962C8B-B14F-4D97-AF65-F5344CB8AC3E}">
        <p14:creationId xmlns:p14="http://schemas.microsoft.com/office/powerpoint/2010/main" val="387365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 Vert Blue">
    <p:spTree>
      <p:nvGrpSpPr>
        <p:cNvPr id="1" name=""/>
        <p:cNvGrpSpPr/>
        <p:nvPr/>
      </p:nvGrpSpPr>
      <p:grpSpPr>
        <a:xfrm>
          <a:off x="0" y="0"/>
          <a:ext cx="0" cy="0"/>
          <a:chOff x="0" y="0"/>
          <a:chExt cx="0" cy="0"/>
        </a:xfrm>
      </p:grpSpPr>
      <p:sp>
        <p:nvSpPr>
          <p:cNvPr id="8" name="Rectangle 7"/>
          <p:cNvSpPr/>
          <p:nvPr userDrawn="1"/>
        </p:nvSpPr>
        <p:spPr>
          <a:xfrm>
            <a:off x="0" y="0"/>
            <a:ext cx="914400" cy="6858000"/>
          </a:xfrm>
          <a:prstGeom prst="rect">
            <a:avLst/>
          </a:prstGeom>
          <a:solidFill>
            <a:srgbClr val="003469"/>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DDDE2E2-3BE5-CF49-95B0-67426CE48C97}" type="datetime1">
              <a:rPr lang="en-US" smtClean="0"/>
              <a:pPr/>
              <a:t>6/26/2023</a:t>
            </a:fld>
            <a:endParaRPr lang="en-US" dirty="0"/>
          </a:p>
        </p:txBody>
      </p:sp>
      <p:sp>
        <p:nvSpPr>
          <p:cNvPr id="19"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sp>
        <p:nvSpPr>
          <p:cNvPr id="2" name="Title 1"/>
          <p:cNvSpPr>
            <a:spLocks noGrp="1"/>
          </p:cNvSpPr>
          <p:nvPr>
            <p:ph type="title" hasCustomPrompt="1"/>
          </p:nvPr>
        </p:nvSpPr>
        <p:spPr>
          <a:xfrm>
            <a:off x="1371600" y="1828800"/>
            <a:ext cx="7315200" cy="1828800"/>
          </a:xfrm>
        </p:spPr>
        <p:txBody>
          <a:bodyPr anchor="b" anchorCtr="1"/>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34432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ed Rectangle 7"/>
          <p:cNvSpPr/>
          <p:nvPr/>
        </p:nvSpPr>
        <p:spPr>
          <a:xfrm>
            <a:off x="6884782" y="6018719"/>
            <a:ext cx="408288" cy="3673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8800"/>
            <a:ext cx="8229600" cy="39319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2E87A1A-AA9A-B044-8F62-CBD937703812}" type="datetime1">
              <a:rPr lang="en-US" smtClean="0"/>
              <a:pPr/>
              <a:t>6/26/2023</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pPr/>
              <a:t>‹#›</a:t>
            </a:fld>
            <a:endParaRPr lang="en-US" dirty="0"/>
          </a:p>
        </p:txBody>
      </p:sp>
      <p:pic>
        <p:nvPicPr>
          <p:cNvPr id="4" name="Picture 3"/>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a:off x="6885432" y="5742432"/>
            <a:ext cx="1700052" cy="865387"/>
          </a:xfrm>
          <a:prstGeom prst="rect">
            <a:avLst/>
          </a:prstGeom>
        </p:spPr>
      </p:pic>
    </p:spTree>
    <p:extLst>
      <p:ext uri="{BB962C8B-B14F-4D97-AF65-F5344CB8AC3E}">
        <p14:creationId xmlns:p14="http://schemas.microsoft.com/office/powerpoint/2010/main" val="908186000"/>
      </p:ext>
    </p:extLst>
  </p:cSld>
  <p:clrMap bg1="lt1" tx1="dk1" bg2="lt2" tx2="dk2" accent1="accent1" accent2="accent2" accent3="accent3" accent4="accent4" accent5="accent5" accent6="accent6" hlink="hlink" folHlink="folHlink"/>
  <p:sldLayoutIdLst>
    <p:sldLayoutId id="2147483673" r:id="rId1"/>
    <p:sldLayoutId id="2147483657" r:id="rId2"/>
    <p:sldLayoutId id="2147483674" r:id="rId3"/>
    <p:sldLayoutId id="2147483675" r:id="rId4"/>
    <p:sldLayoutId id="2147483662" r:id="rId5"/>
    <p:sldLayoutId id="2147483670" r:id="rId6"/>
    <p:sldLayoutId id="2147483671" r:id="rId7"/>
    <p:sldLayoutId id="2147483676" r:id="rId8"/>
    <p:sldLayoutId id="2147483651" r:id="rId9"/>
    <p:sldLayoutId id="2147483667" r:id="rId10"/>
    <p:sldLayoutId id="2147483668" r:id="rId11"/>
    <p:sldLayoutId id="2147483669" r:id="rId12"/>
    <p:sldLayoutId id="2147483677" r:id="rId13"/>
    <p:sldLayoutId id="2147483652" r:id="rId14"/>
    <p:sldLayoutId id="214748365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58" r:id="rId29"/>
    <p:sldLayoutId id="2147483659" r:id="rId30"/>
    <p:sldLayoutId id="2147483666" r:id="rId31"/>
  </p:sldLayoutIdLst>
  <p:hf sldNum="0" hdr="0" ftr="0" dt="0"/>
  <p:txStyles>
    <p:titleStyle>
      <a:lvl1pPr algn="ctr" defTabSz="914400" rtl="0" eaLnBrk="1" latinLnBrk="0" hangingPunct="1">
        <a:lnSpc>
          <a:spcPts val="4600"/>
        </a:lnSpc>
        <a:spcBef>
          <a:spcPct val="0"/>
        </a:spcBef>
        <a:buNone/>
        <a:defRPr sz="4400" u="none" kern="1200" baseline="0">
          <a:solidFill>
            <a:srgbClr val="003469"/>
          </a:solidFill>
          <a:uFill>
            <a:solidFill>
              <a:schemeClr val="tx2">
                <a:lumMod val="40000"/>
                <a:lumOff val="60000"/>
              </a:schemeClr>
            </a:solidFill>
          </a:uFill>
          <a:latin typeface="Open San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3469"/>
          </a:solidFill>
          <a:latin typeface="Open Sans"/>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469"/>
          </a:solidFill>
          <a:latin typeface="Open Sans"/>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469"/>
          </a:solidFill>
          <a:latin typeface="Open Sans"/>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streport@ruhealth.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rcdmh.org/Doing-Business/Provider-Conne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rcdmh.org/Doing-Business/Provider-Connec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hyperlink" Target="http://www.rcdmh.org/Doing-Business/Provider-Connect" TargetMode="External"/><Relationship Id="rId4" Type="http://schemas.openxmlformats.org/officeDocument/2006/relationships/hyperlink" Target="mailto:costreport@ruhealth.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d People Man People Word Welcome Stock Illustration 131706920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5248" t="9394" r="4539" b="16417"/>
          <a:stretch/>
        </p:blipFill>
        <p:spPr bwMode="auto">
          <a:xfrm>
            <a:off x="2315946" y="2310721"/>
            <a:ext cx="5003594" cy="2769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34741" y="5856356"/>
            <a:ext cx="5375298" cy="802882"/>
          </a:xfrm>
        </p:spPr>
        <p:txBody>
          <a:bodyPr>
            <a:normAutofit/>
          </a:bodyPr>
          <a:lstStyle/>
          <a:p>
            <a:r>
              <a:rPr lang="en-US" sz="5400" b="1" dirty="0">
                <a:solidFill>
                  <a:srgbClr val="8A3A81"/>
                </a:solidFill>
                <a:effectLst>
                  <a:outerShdw blurRad="38100" dist="38100" dir="2700000" algn="tl">
                    <a:srgbClr val="000000">
                      <a:alpha val="43137"/>
                    </a:srgbClr>
                  </a:outerShdw>
                </a:effectLst>
                <a:latin typeface="Garamond" pitchFamily="18" charset="0"/>
                <a:cs typeface="Aharoni" pitchFamily="2" charset="-79"/>
              </a:rPr>
              <a:t>Behavioral Health</a:t>
            </a:r>
            <a:endParaRPr lang="en-US" sz="7200" dirty="0">
              <a:solidFill>
                <a:srgbClr val="8A3A8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567405" y="1533596"/>
            <a:ext cx="4500677" cy="966016"/>
          </a:xfrm>
        </p:spPr>
        <p:txBody>
          <a:bodyPr>
            <a:normAutofit fontScale="70000" lnSpcReduction="20000"/>
          </a:bodyPr>
          <a:lstStyle/>
          <a:p>
            <a:endParaRPr lang="en-US" b="1" dirty="0">
              <a:solidFill>
                <a:srgbClr val="002060"/>
              </a:solidFill>
              <a:latin typeface="Garamond" pitchFamily="18" charset="0"/>
              <a:cs typeface="Aharoni" pitchFamily="2" charset="-79"/>
            </a:endParaRPr>
          </a:p>
          <a:p>
            <a:r>
              <a:rPr lang="en-US" sz="6000" b="1" dirty="0">
                <a:solidFill>
                  <a:srgbClr val="F8972A"/>
                </a:solidFill>
                <a:effectLst>
                  <a:outerShdw blurRad="38100" dist="38100" dir="2700000" algn="tl">
                    <a:srgbClr val="000000">
                      <a:alpha val="43137"/>
                    </a:srgbClr>
                  </a:outerShdw>
                </a:effectLst>
                <a:latin typeface="Garamond" pitchFamily="18" charset="0"/>
                <a:cs typeface="Aharoni" pitchFamily="2" charset="-79"/>
              </a:rPr>
              <a:t>FY 2022/2023</a:t>
            </a:r>
          </a:p>
          <a:p>
            <a:endParaRPr lang="en-US" dirty="0"/>
          </a:p>
        </p:txBody>
      </p:sp>
      <p:sp>
        <p:nvSpPr>
          <p:cNvPr id="5" name="Rectangle 4"/>
          <p:cNvSpPr/>
          <p:nvPr/>
        </p:nvSpPr>
        <p:spPr>
          <a:xfrm>
            <a:off x="377190" y="0"/>
            <a:ext cx="8881109" cy="1754326"/>
          </a:xfrm>
          <a:prstGeom prst="rect">
            <a:avLst/>
          </a:prstGeom>
        </p:spPr>
        <p:txBody>
          <a:bodyPr wrap="square">
            <a:spAutoFit/>
          </a:bodyPr>
          <a:lstStyle/>
          <a:p>
            <a:pPr algn="ctr"/>
            <a:r>
              <a:rPr lang="en-US" sz="5400" b="1" dirty="0">
                <a:solidFill>
                  <a:srgbClr val="BCD62A"/>
                </a:solidFill>
                <a:effectLst>
                  <a:outerShdw blurRad="38100" dist="38100" dir="2700000" algn="tl">
                    <a:srgbClr val="000000">
                      <a:alpha val="43137"/>
                    </a:srgbClr>
                  </a:outerShdw>
                </a:effectLst>
                <a:latin typeface="Garamond" pitchFamily="18" charset="0"/>
                <a:cs typeface="Aharoni" pitchFamily="2" charset="-79"/>
              </a:rPr>
              <a:t>Annual RUHS </a:t>
            </a:r>
          </a:p>
          <a:p>
            <a:pPr algn="ctr"/>
            <a:r>
              <a:rPr lang="en-US" sz="5400" b="1" dirty="0">
                <a:solidFill>
                  <a:srgbClr val="BCD62A"/>
                </a:solidFill>
                <a:effectLst>
                  <a:outerShdw blurRad="38100" dist="38100" dir="2700000" algn="tl">
                    <a:srgbClr val="000000">
                      <a:alpha val="43137"/>
                    </a:srgbClr>
                  </a:outerShdw>
                </a:effectLst>
                <a:latin typeface="Garamond" pitchFamily="18" charset="0"/>
                <a:cs typeface="Aharoni" pitchFamily="2" charset="-79"/>
              </a:rPr>
              <a:t>Cost Report Training</a:t>
            </a:r>
            <a:endParaRPr lang="en-US" sz="5400" dirty="0">
              <a:solidFill>
                <a:srgbClr val="BCD62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64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3D man near red question mark - CAATE"/>
          <p:cNvPicPr/>
          <p:nvPr/>
        </p:nvPicPr>
        <p:blipFill rotWithShape="1">
          <a:blip r:embed="rId2" cstate="email">
            <a:extLst>
              <a:ext uri="{28A0092B-C50C-407E-A947-70E740481C1C}">
                <a14:useLocalDpi xmlns:a14="http://schemas.microsoft.com/office/drawing/2010/main" val="0"/>
              </a:ext>
            </a:extLst>
          </a:blip>
          <a:srcRect l="18172" t="8270" b="10927"/>
          <a:stretch/>
        </p:blipFill>
        <p:spPr bwMode="auto">
          <a:xfrm>
            <a:off x="4425359" y="841072"/>
            <a:ext cx="4588012" cy="538120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204740" y="1067843"/>
            <a:ext cx="4776563" cy="2063236"/>
          </a:xfrm>
        </p:spPr>
        <p:txBody>
          <a:bodyPr anchor="ctr">
            <a:normAutofit/>
          </a:bodyPr>
          <a:lstStyle/>
          <a:p>
            <a:r>
              <a:rPr lang="en-US" sz="4800" b="1" dirty="0">
                <a:solidFill>
                  <a:srgbClr val="893B81"/>
                </a:solidFill>
                <a:latin typeface="Arial Black" panose="020B0A04020102020204" pitchFamily="34" charset="0"/>
              </a:rPr>
              <a:t>So Where Do</a:t>
            </a:r>
            <a:br>
              <a:rPr lang="en-US" sz="4800" b="1" dirty="0">
                <a:solidFill>
                  <a:srgbClr val="893B81"/>
                </a:solidFill>
                <a:latin typeface="Arial Black" panose="020B0A04020102020204" pitchFamily="34" charset="0"/>
              </a:rPr>
            </a:br>
            <a:r>
              <a:rPr lang="en-US" sz="4800" b="1" dirty="0">
                <a:solidFill>
                  <a:srgbClr val="893B81"/>
                </a:solidFill>
                <a:latin typeface="Arial Black" panose="020B0A04020102020204" pitchFamily="34" charset="0"/>
              </a:rPr>
              <a:t>I Begin?</a:t>
            </a:r>
          </a:p>
        </p:txBody>
      </p:sp>
    </p:spTree>
    <p:extLst>
      <p:ext uri="{BB962C8B-B14F-4D97-AF65-F5344CB8AC3E}">
        <p14:creationId xmlns:p14="http://schemas.microsoft.com/office/powerpoint/2010/main" val="187637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Man Thumbs Stock Illustration 134253974"/>
          <p:cNvPicPr/>
          <p:nvPr/>
        </p:nvPicPr>
        <p:blipFill rotWithShape="1">
          <a:blip r:embed="rId2">
            <a:extLst>
              <a:ext uri="{28A0092B-C50C-407E-A947-70E740481C1C}">
                <a14:useLocalDpi xmlns:a14="http://schemas.microsoft.com/office/drawing/2010/main" val="0"/>
              </a:ext>
            </a:extLst>
          </a:blip>
          <a:srcRect l="34595" r="37138" b="13429"/>
          <a:stretch/>
        </p:blipFill>
        <p:spPr bwMode="auto">
          <a:xfrm>
            <a:off x="-1" y="0"/>
            <a:ext cx="1551963" cy="3479434"/>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1484850" y="200297"/>
            <a:ext cx="7592037" cy="1079863"/>
          </a:xfrm>
        </p:spPr>
        <p:txBody>
          <a:bodyPr anchor="ctr">
            <a:normAutofit fontScale="90000"/>
          </a:bodyPr>
          <a:lstStyle/>
          <a:p>
            <a:pPr algn="l"/>
            <a:r>
              <a:rPr lang="en-US" sz="4000" b="1" dirty="0">
                <a:solidFill>
                  <a:srgbClr val="893B81"/>
                </a:solidFill>
                <a:latin typeface="Arial Black" panose="020B0A04020102020204" pitchFamily="34" charset="0"/>
              </a:rPr>
              <a:t>You’ve made the 1st step by attending this training!</a:t>
            </a:r>
          </a:p>
        </p:txBody>
      </p:sp>
      <p:sp>
        <p:nvSpPr>
          <p:cNvPr id="3" name="Subtitle 2"/>
          <p:cNvSpPr>
            <a:spLocks noGrp="1"/>
          </p:cNvSpPr>
          <p:nvPr>
            <p:ph type="subTitle" idx="1"/>
          </p:nvPr>
        </p:nvSpPr>
        <p:spPr>
          <a:xfrm>
            <a:off x="1342238" y="1967138"/>
            <a:ext cx="7734649" cy="4163417"/>
          </a:xfrm>
        </p:spPr>
        <p:txBody>
          <a:bodyPr>
            <a:normAutofit/>
          </a:bodyPr>
          <a:lstStyle/>
          <a:p>
            <a:r>
              <a:rPr lang="en-US" dirty="0">
                <a:solidFill>
                  <a:srgbClr val="003469"/>
                </a:solidFill>
                <a:latin typeface="Garamond" pitchFamily="18" charset="0"/>
                <a:ea typeface="Lucida Sans Unicode" pitchFamily="34" charset="0"/>
                <a:cs typeface="Lucida Sans Unicode" pitchFamily="34" charset="0"/>
              </a:rPr>
              <a:t>As Per Your RUHS-BH Agreement, Exhibit C, Section J – Cost Report, </a:t>
            </a:r>
          </a:p>
          <a:p>
            <a:pPr algn="l"/>
            <a:endParaRPr lang="en-US" sz="2000" dirty="0">
              <a:solidFill>
                <a:srgbClr val="F8972A"/>
              </a:solidFill>
            </a:endParaRPr>
          </a:p>
          <a:p>
            <a:pPr algn="l"/>
            <a:r>
              <a:rPr lang="en-US" dirty="0">
                <a:solidFill>
                  <a:srgbClr val="F8972A"/>
                </a:solidFill>
              </a:rPr>
              <a:t>“It is mandatory that the CONTRACTOR send one representative to the COUNTY’S annual cost report training that covers the preparation of</a:t>
            </a:r>
            <a:r>
              <a:rPr lang="en-US" baseline="30000" dirty="0">
                <a:solidFill>
                  <a:srgbClr val="F8972A"/>
                </a:solidFill>
              </a:rPr>
              <a:t> </a:t>
            </a:r>
            <a:r>
              <a:rPr lang="en-US" dirty="0">
                <a:solidFill>
                  <a:srgbClr val="F8972A"/>
                </a:solidFill>
              </a:rPr>
              <a:t>the year-end Cost Report.”</a:t>
            </a:r>
            <a:r>
              <a:rPr lang="en-US" dirty="0">
                <a:solidFill>
                  <a:srgbClr val="F8972A"/>
                </a:solidFill>
                <a:latin typeface="Garamond" pitchFamily="18" charset="0"/>
                <a:ea typeface="Lucida Sans Unicode" pitchFamily="34" charset="0"/>
                <a:cs typeface="Lucida Sans Unicode" pitchFamily="34" charset="0"/>
              </a:rPr>
              <a:t> </a:t>
            </a:r>
          </a:p>
          <a:p>
            <a:pPr lvl="1" algn="l">
              <a:spcBef>
                <a:spcPct val="50000"/>
              </a:spcBef>
              <a:buClr>
                <a:srgbClr val="002060"/>
              </a:buClr>
              <a:buSzPct val="85000"/>
              <a:defRPr/>
            </a:pPr>
            <a:endParaRPr lang="en-US" sz="2400" dirty="0">
              <a:solidFill>
                <a:schemeClr val="tx1"/>
              </a:solidFill>
            </a:endParaRPr>
          </a:p>
        </p:txBody>
      </p:sp>
    </p:spTree>
    <p:extLst>
      <p:ext uri="{BB962C8B-B14F-4D97-AF65-F5344CB8AC3E}">
        <p14:creationId xmlns:p14="http://schemas.microsoft.com/office/powerpoint/2010/main" val="424399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man file Images, Stock Photos &amp; Vectors | Shutterstock"/>
          <p:cNvPicPr/>
          <p:nvPr/>
        </p:nvPicPr>
        <p:blipFill rotWithShape="1">
          <a:blip r:embed="rId2">
            <a:extLst>
              <a:ext uri="{28A0092B-C50C-407E-A947-70E740481C1C}">
                <a14:useLocalDpi xmlns:a14="http://schemas.microsoft.com/office/drawing/2010/main" val="0"/>
              </a:ext>
            </a:extLst>
          </a:blip>
          <a:srcRect l="3746" t="12003" r="5726" b="15115"/>
          <a:stretch/>
        </p:blipFill>
        <p:spPr bwMode="auto">
          <a:xfrm>
            <a:off x="5691929" y="21811"/>
            <a:ext cx="3447875" cy="2645888"/>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100669" y="21811"/>
            <a:ext cx="6795082" cy="1079863"/>
          </a:xfrm>
          <a:prstGeom prst="rect">
            <a:avLst/>
          </a:prstGeom>
        </p:spPr>
        <p:txBody>
          <a:bodyPr vert="horz" lIns="0" tIns="0" rIns="0" bIns="0" rtlCol="0" anchor="ctr" anchorCtr="1">
            <a:normAutofit fontScale="97500"/>
          </a:bodyPr>
          <a:lstStyle>
            <a:lvl1pPr algn="ctr" defTabSz="914400" rtl="0" eaLnBrk="1" latinLnBrk="0" hangingPunct="1">
              <a:lnSpc>
                <a:spcPts val="4600"/>
              </a:lnSpc>
              <a:spcBef>
                <a:spcPct val="0"/>
              </a:spcBef>
              <a:buNone/>
              <a:defRPr sz="4400" u="none" kern="1200" baseline="0">
                <a:solidFill>
                  <a:srgbClr val="003469"/>
                </a:solidFill>
                <a:uFill>
                  <a:solidFill>
                    <a:schemeClr val="tx2">
                      <a:lumMod val="40000"/>
                      <a:lumOff val="60000"/>
                    </a:schemeClr>
                  </a:solidFill>
                </a:uFill>
                <a:latin typeface="Open Sans"/>
                <a:ea typeface="+mj-ea"/>
                <a:cs typeface="+mj-cs"/>
              </a:defRPr>
            </a:lvl1pPr>
          </a:lstStyle>
          <a:p>
            <a:pPr algn="l"/>
            <a:r>
              <a:rPr lang="en-US" sz="4000" b="1" dirty="0">
                <a:solidFill>
                  <a:srgbClr val="893B81"/>
                </a:solidFill>
                <a:latin typeface="Arial Black" panose="020B0A04020102020204" pitchFamily="34" charset="0"/>
              </a:rPr>
              <a:t>Gather Your Documents</a:t>
            </a:r>
          </a:p>
        </p:txBody>
      </p:sp>
      <p:sp>
        <p:nvSpPr>
          <p:cNvPr id="5" name="Rectangle 4"/>
          <p:cNvSpPr/>
          <p:nvPr/>
        </p:nvSpPr>
        <p:spPr>
          <a:xfrm>
            <a:off x="100669" y="1101674"/>
            <a:ext cx="7952763" cy="5632311"/>
          </a:xfrm>
          <a:prstGeom prst="rect">
            <a:avLst/>
          </a:prstGeom>
        </p:spPr>
        <p:txBody>
          <a:bodyPr wrap="square">
            <a:spAutoFit/>
          </a:bodyPr>
          <a:lstStyle/>
          <a:p>
            <a:r>
              <a:rPr lang="en-US" sz="3200" b="1" dirty="0">
                <a:solidFill>
                  <a:srgbClr val="F8972A"/>
                </a:solidFill>
                <a:latin typeface="Garamond" pitchFamily="18" charset="0"/>
                <a:ea typeface="Lucida Sans Unicode" pitchFamily="34" charset="0"/>
                <a:cs typeface="Lucida Sans Unicode" pitchFamily="34" charset="0"/>
              </a:rPr>
              <a:t>Things you need to complete </a:t>
            </a:r>
          </a:p>
          <a:p>
            <a:r>
              <a:rPr lang="en-US" sz="3200" b="1" dirty="0">
                <a:solidFill>
                  <a:srgbClr val="F8972A"/>
                </a:solidFill>
                <a:latin typeface="Garamond" pitchFamily="18" charset="0"/>
                <a:ea typeface="Lucida Sans Unicode" pitchFamily="34" charset="0"/>
                <a:cs typeface="Lucida Sans Unicode" pitchFamily="34" charset="0"/>
              </a:rPr>
              <a:t>your Cost Report Schedules: </a:t>
            </a:r>
          </a:p>
          <a:p>
            <a:pPr algn="ctr"/>
            <a:endParaRPr lang="en-US" sz="3200" dirty="0">
              <a:solidFill>
                <a:srgbClr val="003469"/>
              </a:solidFill>
              <a:latin typeface="Garamond" pitchFamily="18" charset="0"/>
              <a:ea typeface="Lucida Sans Unicode" pitchFamily="34" charset="0"/>
              <a:cs typeface="Lucida Sans Unicode" pitchFamily="34" charset="0"/>
            </a:endParaRPr>
          </a:p>
          <a:p>
            <a:pPr marL="1314450" lvl="3" indent="-457200">
              <a:buClr>
                <a:srgbClr val="002060"/>
              </a:buClr>
              <a:buSzPct val="85000"/>
              <a:buFont typeface="Wingdings" panose="05000000000000000000" pitchFamily="2" charset="2"/>
              <a:buChar char="q"/>
              <a:defRPr/>
            </a:pPr>
            <a:r>
              <a:rPr lang="en-US" sz="2800" dirty="0">
                <a:solidFill>
                  <a:srgbClr val="003469"/>
                </a:solidFill>
                <a:latin typeface="Garamond" pitchFamily="18" charset="0"/>
                <a:ea typeface="Lucida Sans Unicode" pitchFamily="34" charset="0"/>
                <a:cs typeface="Lucida Sans Unicode" pitchFamily="34" charset="0"/>
              </a:rPr>
              <a:t>Final RUHS-BH Executed </a:t>
            </a:r>
            <a:r>
              <a:rPr lang="en-US" sz="2800" b="1" dirty="0">
                <a:solidFill>
                  <a:srgbClr val="003469"/>
                </a:solidFill>
                <a:latin typeface="Garamond" pitchFamily="18" charset="0"/>
                <a:ea typeface="Lucida Sans Unicode" pitchFamily="34" charset="0"/>
                <a:cs typeface="Lucida Sans Unicode" pitchFamily="34" charset="0"/>
              </a:rPr>
              <a:t>Exhibit C</a:t>
            </a:r>
            <a:r>
              <a:rPr lang="en-US" sz="2800" dirty="0">
                <a:solidFill>
                  <a:srgbClr val="003469"/>
                </a:solidFill>
                <a:latin typeface="Garamond" pitchFamily="18" charset="0"/>
                <a:ea typeface="Lucida Sans Unicode" pitchFamily="34" charset="0"/>
                <a:cs typeface="Lucida Sans Unicode" pitchFamily="34" charset="0"/>
              </a:rPr>
              <a:t> &amp; </a:t>
            </a:r>
            <a:r>
              <a:rPr lang="en-US" sz="2800" b="1" dirty="0">
                <a:solidFill>
                  <a:srgbClr val="003469"/>
                </a:solidFill>
                <a:latin typeface="Garamond" pitchFamily="18" charset="0"/>
                <a:ea typeface="Lucida Sans Unicode" pitchFamily="34" charset="0"/>
                <a:cs typeface="Lucida Sans Unicode" pitchFamily="34" charset="0"/>
              </a:rPr>
              <a:t>Schedule I </a:t>
            </a:r>
            <a:r>
              <a:rPr lang="en-US" sz="2800" dirty="0">
                <a:solidFill>
                  <a:srgbClr val="003469"/>
                </a:solidFill>
                <a:latin typeface="Garamond" pitchFamily="18" charset="0"/>
                <a:ea typeface="Lucida Sans Unicode" pitchFamily="34" charset="0"/>
                <a:cs typeface="Lucida Sans Unicode" pitchFamily="34" charset="0"/>
              </a:rPr>
              <a:t>Documents</a:t>
            </a:r>
          </a:p>
          <a:p>
            <a:pPr marL="1314450" lvl="3" indent="-457200">
              <a:buClr>
                <a:srgbClr val="002060"/>
              </a:buClr>
              <a:buSzPct val="85000"/>
              <a:buFont typeface="Wingdings" panose="05000000000000000000" pitchFamily="2" charset="2"/>
              <a:buChar char="q"/>
              <a:defRPr/>
            </a:pPr>
            <a:endParaRPr lang="en-US" sz="2000" dirty="0">
              <a:solidFill>
                <a:srgbClr val="003469"/>
              </a:solidFill>
              <a:latin typeface="Garamond" pitchFamily="18" charset="0"/>
              <a:ea typeface="Lucida Sans Unicode" pitchFamily="34" charset="0"/>
              <a:cs typeface="Lucida Sans Unicode" pitchFamily="34" charset="0"/>
            </a:endParaRPr>
          </a:p>
          <a:p>
            <a:pPr marL="1314450" lvl="3" indent="-457200">
              <a:buClr>
                <a:srgbClr val="002060"/>
              </a:buClr>
              <a:buSzPct val="85000"/>
              <a:buFont typeface="Wingdings" panose="05000000000000000000" pitchFamily="2" charset="2"/>
              <a:buChar char="q"/>
              <a:defRPr/>
            </a:pPr>
            <a:r>
              <a:rPr lang="en-US" sz="2800" dirty="0">
                <a:solidFill>
                  <a:srgbClr val="003469"/>
                </a:solidFill>
                <a:latin typeface="Garamond" pitchFamily="18" charset="0"/>
                <a:ea typeface="Lucida Sans Unicode" pitchFamily="34" charset="0"/>
                <a:cs typeface="Lucida Sans Unicode" pitchFamily="34" charset="0"/>
              </a:rPr>
              <a:t>Total Number of </a:t>
            </a:r>
            <a:r>
              <a:rPr lang="en-US" sz="2800" b="1" dirty="0">
                <a:solidFill>
                  <a:srgbClr val="003469"/>
                </a:solidFill>
                <a:latin typeface="Garamond" pitchFamily="18" charset="0"/>
                <a:ea typeface="Lucida Sans Unicode" pitchFamily="34" charset="0"/>
                <a:cs typeface="Lucida Sans Unicode" pitchFamily="34" charset="0"/>
              </a:rPr>
              <a:t>Unit of Services </a:t>
            </a:r>
            <a:r>
              <a:rPr lang="en-US" sz="2800" dirty="0">
                <a:solidFill>
                  <a:srgbClr val="003469"/>
                </a:solidFill>
                <a:latin typeface="Garamond" pitchFamily="18" charset="0"/>
                <a:ea typeface="Lucida Sans Unicode" pitchFamily="34" charset="0"/>
                <a:cs typeface="Lucida Sans Unicode" pitchFamily="34" charset="0"/>
              </a:rPr>
              <a:t>(UOS) Submitted</a:t>
            </a:r>
          </a:p>
          <a:p>
            <a:pPr marL="1314450" lvl="3" indent="-457200">
              <a:buClr>
                <a:srgbClr val="002060"/>
              </a:buClr>
              <a:buSzPct val="85000"/>
              <a:buFont typeface="Wingdings" panose="05000000000000000000" pitchFamily="2" charset="2"/>
              <a:buChar char="q"/>
              <a:defRPr/>
            </a:pPr>
            <a:endParaRPr lang="en-US" sz="2000" dirty="0">
              <a:solidFill>
                <a:srgbClr val="003469"/>
              </a:solidFill>
              <a:latin typeface="Garamond" pitchFamily="18" charset="0"/>
              <a:ea typeface="Lucida Sans Unicode" pitchFamily="34" charset="0"/>
              <a:cs typeface="Lucida Sans Unicode" pitchFamily="34" charset="0"/>
            </a:endParaRPr>
          </a:p>
          <a:p>
            <a:pPr marL="1314450" lvl="3" indent="-457200">
              <a:buClr>
                <a:srgbClr val="002060"/>
              </a:buClr>
              <a:buSzPct val="85000"/>
              <a:buFont typeface="Wingdings" panose="05000000000000000000" pitchFamily="2" charset="2"/>
              <a:buChar char="q"/>
              <a:defRPr/>
            </a:pPr>
            <a:r>
              <a:rPr lang="en-US" sz="2800" dirty="0">
                <a:solidFill>
                  <a:srgbClr val="003469"/>
                </a:solidFill>
                <a:latin typeface="Garamond" pitchFamily="18" charset="0"/>
                <a:ea typeface="Lucida Sans Unicode" pitchFamily="34" charset="0"/>
                <a:cs typeface="Lucida Sans Unicode" pitchFamily="34" charset="0"/>
              </a:rPr>
              <a:t>Full Year </a:t>
            </a:r>
            <a:r>
              <a:rPr lang="en-US" sz="2800" b="1" dirty="0">
                <a:solidFill>
                  <a:srgbClr val="003469"/>
                </a:solidFill>
                <a:latin typeface="Garamond" pitchFamily="18" charset="0"/>
                <a:ea typeface="Lucida Sans Unicode" pitchFamily="34" charset="0"/>
                <a:cs typeface="Lucida Sans Unicode" pitchFamily="34" charset="0"/>
              </a:rPr>
              <a:t>Financial Statements </a:t>
            </a:r>
            <a:r>
              <a:rPr lang="en-US" sz="2800" dirty="0">
                <a:solidFill>
                  <a:srgbClr val="003469"/>
                </a:solidFill>
                <a:latin typeface="Garamond" pitchFamily="18" charset="0"/>
                <a:ea typeface="Lucida Sans Unicode" pitchFamily="34" charset="0"/>
                <a:cs typeface="Lucida Sans Unicode" pitchFamily="34" charset="0"/>
              </a:rPr>
              <a:t>(Preferably Audited)</a:t>
            </a:r>
          </a:p>
          <a:p>
            <a:pPr marL="1314450" lvl="3" indent="-457200">
              <a:buClr>
                <a:srgbClr val="002060"/>
              </a:buClr>
              <a:buSzPct val="85000"/>
              <a:buFont typeface="Wingdings" panose="05000000000000000000" pitchFamily="2" charset="2"/>
              <a:buChar char="q"/>
              <a:defRPr/>
            </a:pPr>
            <a:endParaRPr lang="en-US" sz="2000" dirty="0">
              <a:solidFill>
                <a:srgbClr val="003469"/>
              </a:solidFill>
              <a:latin typeface="Garamond" pitchFamily="18" charset="0"/>
              <a:ea typeface="Lucida Sans Unicode" pitchFamily="34" charset="0"/>
              <a:cs typeface="Lucida Sans Unicode" pitchFamily="34" charset="0"/>
            </a:endParaRPr>
          </a:p>
          <a:p>
            <a:pPr marL="1314450" lvl="3" indent="-457200">
              <a:buClr>
                <a:srgbClr val="002060"/>
              </a:buClr>
              <a:buSzPct val="85000"/>
              <a:buFont typeface="Wingdings" panose="05000000000000000000" pitchFamily="2" charset="2"/>
              <a:buChar char="q"/>
              <a:defRPr/>
            </a:pPr>
            <a:r>
              <a:rPr lang="en-US" sz="2800" dirty="0">
                <a:solidFill>
                  <a:srgbClr val="003469"/>
                </a:solidFill>
                <a:latin typeface="Garamond" pitchFamily="18" charset="0"/>
                <a:ea typeface="Lucida Sans Unicode" pitchFamily="34" charset="0"/>
                <a:cs typeface="Lucida Sans Unicode" pitchFamily="34" charset="0"/>
              </a:rPr>
              <a:t>Total </a:t>
            </a:r>
            <a:r>
              <a:rPr lang="en-US" sz="2800" b="1" dirty="0">
                <a:solidFill>
                  <a:srgbClr val="003469"/>
                </a:solidFill>
                <a:latin typeface="Garamond" pitchFamily="18" charset="0"/>
                <a:ea typeface="Lucida Sans Unicode" pitchFamily="34" charset="0"/>
                <a:cs typeface="Lucida Sans Unicode" pitchFamily="34" charset="0"/>
              </a:rPr>
              <a:t>Payments</a:t>
            </a:r>
            <a:r>
              <a:rPr lang="en-US" sz="2800" dirty="0">
                <a:solidFill>
                  <a:srgbClr val="003469"/>
                </a:solidFill>
                <a:latin typeface="Garamond" pitchFamily="18" charset="0"/>
                <a:ea typeface="Lucida Sans Unicode" pitchFamily="34" charset="0"/>
                <a:cs typeface="Lucida Sans Unicode" pitchFamily="34" charset="0"/>
              </a:rPr>
              <a:t>    Received from RUHS-BH</a:t>
            </a:r>
          </a:p>
        </p:txBody>
      </p:sp>
      <p:pic>
        <p:nvPicPr>
          <p:cNvPr id="8" name="Picture 7" descr="💲 Heavy Dollar Sign Emoji"/>
          <p:cNvPicPr/>
          <p:nvPr/>
        </p:nvPicPr>
        <p:blipFill rotWithShape="1">
          <a:blip r:embed="rId3" cstate="email">
            <a:extLst>
              <a:ext uri="{28A0092B-C50C-407E-A947-70E740481C1C}">
                <a14:useLocalDpi xmlns:a14="http://schemas.microsoft.com/office/drawing/2010/main" val="0"/>
              </a:ext>
            </a:extLst>
          </a:blip>
          <a:srcRect l="35226" t="2571" r="35564" b="3015"/>
          <a:stretch/>
        </p:blipFill>
        <p:spPr bwMode="auto">
          <a:xfrm>
            <a:off x="3808603" y="6066031"/>
            <a:ext cx="268447" cy="3995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912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990940"/>
          </a:xfrm>
        </p:spPr>
        <p:txBody>
          <a:bodyPr anchor="ctr">
            <a:normAutofit/>
          </a:bodyPr>
          <a:lstStyle/>
          <a:p>
            <a:pPr algn="l">
              <a:lnSpc>
                <a:spcPct val="100000"/>
              </a:lnSpc>
            </a:pPr>
            <a:r>
              <a:rPr lang="en-US" sz="4000" b="1" dirty="0">
                <a:solidFill>
                  <a:srgbClr val="893B81"/>
                </a:solidFill>
                <a:latin typeface="Arial Black" panose="020B0A04020102020204" pitchFamily="34" charset="0"/>
              </a:rPr>
              <a:t>Exhibit C &amp; Schedule I</a:t>
            </a:r>
            <a:endParaRPr lang="en-US" sz="2000" dirty="0"/>
          </a:p>
        </p:txBody>
      </p:sp>
      <p:pic>
        <p:nvPicPr>
          <p:cNvPr id="3" name="Picture 2"/>
          <p:cNvPicPr>
            <a:picLocks noChangeAspect="1"/>
          </p:cNvPicPr>
          <p:nvPr/>
        </p:nvPicPr>
        <p:blipFill>
          <a:blip r:embed="rId2"/>
          <a:stretch>
            <a:fillRect/>
          </a:stretch>
        </p:blipFill>
        <p:spPr>
          <a:xfrm>
            <a:off x="107156" y="1680661"/>
            <a:ext cx="3938634" cy="4271565"/>
          </a:xfrm>
          <a:prstGeom prst="rect">
            <a:avLst/>
          </a:prstGeom>
          <a:ln>
            <a:solidFill>
              <a:schemeClr val="bg1">
                <a:lumMod val="85000"/>
              </a:schemeClr>
            </a:solidFill>
          </a:ln>
        </p:spPr>
      </p:pic>
      <p:pic>
        <p:nvPicPr>
          <p:cNvPr id="4" name="Picture 3"/>
          <p:cNvPicPr>
            <a:picLocks noChangeAspect="1"/>
          </p:cNvPicPr>
          <p:nvPr/>
        </p:nvPicPr>
        <p:blipFill rotWithShape="1">
          <a:blip r:embed="rId3"/>
          <a:srcRect t="901" r="679"/>
          <a:stretch/>
        </p:blipFill>
        <p:spPr>
          <a:xfrm>
            <a:off x="4045790" y="3062376"/>
            <a:ext cx="5046451" cy="3795623"/>
          </a:xfrm>
          <a:prstGeom prst="rect">
            <a:avLst/>
          </a:prstGeom>
        </p:spPr>
      </p:pic>
      <p:sp>
        <p:nvSpPr>
          <p:cNvPr id="6" name="TextBox 5">
            <a:extLst>
              <a:ext uri="{FF2B5EF4-FFF2-40B4-BE49-F238E27FC236}">
                <a16:creationId xmlns:a16="http://schemas.microsoft.com/office/drawing/2014/main" id="{30860DBA-AAE2-45CC-A2B1-A0DC117438BA}"/>
              </a:ext>
            </a:extLst>
          </p:cNvPr>
          <p:cNvSpPr txBox="1"/>
          <p:nvPr/>
        </p:nvSpPr>
        <p:spPr>
          <a:xfrm>
            <a:off x="3994031" y="1052805"/>
            <a:ext cx="5098210" cy="1569660"/>
          </a:xfrm>
          <a:prstGeom prst="rect">
            <a:avLst/>
          </a:prstGeom>
          <a:noFill/>
        </p:spPr>
        <p:txBody>
          <a:bodyPr wrap="square">
            <a:spAutoFit/>
          </a:bodyPr>
          <a:lstStyle/>
          <a:p>
            <a:pPr algn="ctr"/>
            <a:r>
              <a:rPr lang="en-US" sz="3200" dirty="0">
                <a:solidFill>
                  <a:srgbClr val="003469"/>
                </a:solidFill>
                <a:latin typeface="Garamond" pitchFamily="18" charset="0"/>
                <a:ea typeface="Lucida Sans Unicode" pitchFamily="34" charset="0"/>
                <a:cs typeface="Lucida Sans Unicode" pitchFamily="34" charset="0"/>
              </a:rPr>
              <a:t>These documents will help you fill out </a:t>
            </a:r>
            <a:r>
              <a:rPr lang="en-US" sz="3200" b="1" dirty="0">
                <a:solidFill>
                  <a:srgbClr val="003469"/>
                </a:solidFill>
                <a:latin typeface="Garamond" pitchFamily="18" charset="0"/>
                <a:ea typeface="Lucida Sans Unicode" pitchFamily="34" charset="0"/>
                <a:cs typeface="Lucida Sans Unicode" pitchFamily="34" charset="0"/>
              </a:rPr>
              <a:t>Schedule 1 &amp; 5 </a:t>
            </a:r>
            <a:r>
              <a:rPr lang="en-US" sz="3200" dirty="0">
                <a:solidFill>
                  <a:srgbClr val="003469"/>
                </a:solidFill>
                <a:latin typeface="Garamond" pitchFamily="18" charset="0"/>
                <a:ea typeface="Lucida Sans Unicode" pitchFamily="34" charset="0"/>
                <a:cs typeface="Lucida Sans Unicode" pitchFamily="34" charset="0"/>
              </a:rPr>
              <a:t>of your cost report schedules.</a:t>
            </a:r>
          </a:p>
        </p:txBody>
      </p:sp>
      <p:cxnSp>
        <p:nvCxnSpPr>
          <p:cNvPr id="8" name="Straight Arrow Connector 7">
            <a:extLst>
              <a:ext uri="{FF2B5EF4-FFF2-40B4-BE49-F238E27FC236}">
                <a16:creationId xmlns:a16="http://schemas.microsoft.com/office/drawing/2014/main" id="{0F2CAE37-218B-4B51-A112-E936EECF1869}"/>
              </a:ext>
            </a:extLst>
          </p:cNvPr>
          <p:cNvCxnSpPr/>
          <p:nvPr/>
        </p:nvCxnSpPr>
        <p:spPr>
          <a:xfrm flipH="1">
            <a:off x="8365787" y="3540868"/>
            <a:ext cx="583660" cy="35019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4C33BBF6-558A-401B-A4ED-57EC3A296FE6}"/>
              </a:ext>
            </a:extLst>
          </p:cNvPr>
          <p:cNvCxnSpPr>
            <a:cxnSpLocks/>
          </p:cNvCxnSpPr>
          <p:nvPr/>
        </p:nvCxnSpPr>
        <p:spPr>
          <a:xfrm flipV="1">
            <a:off x="194553" y="4357991"/>
            <a:ext cx="359924" cy="301558"/>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1DE8E44B-3BA4-446C-9FF9-E0056C2E3FA2}"/>
              </a:ext>
            </a:extLst>
          </p:cNvPr>
          <p:cNvCxnSpPr>
            <a:cxnSpLocks/>
          </p:cNvCxnSpPr>
          <p:nvPr/>
        </p:nvCxnSpPr>
        <p:spPr>
          <a:xfrm flipH="1">
            <a:off x="5693525" y="3816443"/>
            <a:ext cx="717003"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372251AE-A7EC-4AAA-9012-7D0E6DA935C0}"/>
              </a:ext>
            </a:extLst>
          </p:cNvPr>
          <p:cNvCxnSpPr>
            <a:cxnSpLocks/>
          </p:cNvCxnSpPr>
          <p:nvPr/>
        </p:nvCxnSpPr>
        <p:spPr>
          <a:xfrm flipH="1">
            <a:off x="1717971" y="2538877"/>
            <a:ext cx="717003"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2250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0298"/>
            <a:ext cx="8382000" cy="990940"/>
          </a:xfrm>
        </p:spPr>
        <p:txBody>
          <a:bodyPr anchor="ctr">
            <a:normAutofit/>
          </a:bodyPr>
          <a:lstStyle/>
          <a:p>
            <a:pPr algn="l">
              <a:lnSpc>
                <a:spcPct val="100000"/>
              </a:lnSpc>
            </a:pPr>
            <a:r>
              <a:rPr lang="en-US" sz="4000" b="1" dirty="0">
                <a:solidFill>
                  <a:srgbClr val="893B81"/>
                </a:solidFill>
                <a:latin typeface="Arial Black" panose="020B0A04020102020204" pitchFamily="34" charset="0"/>
              </a:rPr>
              <a:t>Reconciling Your UOS</a:t>
            </a:r>
            <a:endParaRPr lang="en-US" sz="2000" dirty="0"/>
          </a:p>
        </p:txBody>
      </p:sp>
      <p:sp>
        <p:nvSpPr>
          <p:cNvPr id="5" name="Rectangle 4"/>
          <p:cNvSpPr/>
          <p:nvPr/>
        </p:nvSpPr>
        <p:spPr>
          <a:xfrm>
            <a:off x="1052819" y="1386092"/>
            <a:ext cx="7235504" cy="4062651"/>
          </a:xfrm>
          <a:prstGeom prst="rect">
            <a:avLst/>
          </a:prstGeom>
        </p:spPr>
        <p:txBody>
          <a:bodyPr wrap="square">
            <a:spAutoFit/>
          </a:bodyPr>
          <a:lstStyle/>
          <a:p>
            <a:pPr algn="ctr"/>
            <a:r>
              <a:rPr lang="en-US" sz="3200" dirty="0">
                <a:solidFill>
                  <a:srgbClr val="003469"/>
                </a:solidFill>
                <a:latin typeface="Garamond" pitchFamily="18" charset="0"/>
                <a:ea typeface="Lucida Sans Unicode" pitchFamily="34" charset="0"/>
                <a:cs typeface="Lucida Sans Unicode" pitchFamily="34" charset="0"/>
              </a:rPr>
              <a:t>As Per Your RUHS-BH Agreement, Exhibit C, Section I – Payment:</a:t>
            </a:r>
          </a:p>
          <a:p>
            <a:endParaRPr lang="en-US" sz="3200" dirty="0">
              <a:solidFill>
                <a:srgbClr val="003469"/>
              </a:solidFill>
              <a:latin typeface="Garamond" pitchFamily="18" charset="0"/>
              <a:ea typeface="Lucida Sans Unicode" pitchFamily="34" charset="0"/>
              <a:cs typeface="Lucida Sans Unicode" pitchFamily="34" charset="0"/>
            </a:endParaRPr>
          </a:p>
          <a:p>
            <a:pPr algn="just"/>
            <a:r>
              <a:rPr lang="en-US" sz="2400" dirty="0">
                <a:solidFill>
                  <a:srgbClr val="F8972A"/>
                </a:solidFill>
                <a:latin typeface="Open Sans"/>
              </a:rPr>
              <a:t>“CONTRACTOR will be responsible for entering all service related data into the COUNTY’s MIS (i.e. Provider Connect or CalOMS) on a monthly basis and approving their services in the MIS for electronic batching (invoicing) and subsequent payment.”  </a:t>
            </a:r>
          </a:p>
          <a:p>
            <a:endParaRPr lang="en-US" dirty="0">
              <a:solidFill>
                <a:srgbClr val="003469"/>
              </a:solidFill>
              <a:latin typeface="Garamond" pitchFamily="18" charset="0"/>
              <a:ea typeface="Lucida Sans Unicode" pitchFamily="34" charset="0"/>
              <a:cs typeface="Lucida Sans Unicode"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7085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49195" y="1884307"/>
            <a:ext cx="6721011" cy="4973693"/>
          </a:xfrm>
          <a:prstGeom prst="rect">
            <a:avLst/>
          </a:prstGeom>
        </p:spPr>
      </p:pic>
      <p:pic>
        <p:nvPicPr>
          <p:cNvPr id="5" name="Picture 4"/>
          <p:cNvPicPr>
            <a:picLocks noChangeAspect="1"/>
          </p:cNvPicPr>
          <p:nvPr/>
        </p:nvPicPr>
        <p:blipFill rotWithShape="1">
          <a:blip r:embed="rId3"/>
          <a:srcRect l="11457" t="16147" r="1245" b="68196"/>
          <a:stretch/>
        </p:blipFill>
        <p:spPr>
          <a:xfrm>
            <a:off x="875933" y="763954"/>
            <a:ext cx="7667537" cy="1073791"/>
          </a:xfrm>
          <a:prstGeom prst="rect">
            <a:avLst/>
          </a:prstGeom>
        </p:spPr>
      </p:pic>
      <p:sp>
        <p:nvSpPr>
          <p:cNvPr id="7" name="Title 1">
            <a:extLst>
              <a:ext uri="{FF2B5EF4-FFF2-40B4-BE49-F238E27FC236}">
                <a16:creationId xmlns:a16="http://schemas.microsoft.com/office/drawing/2014/main" id="{F0E6B74E-EE69-4527-BFE6-D0B226C95CAC}"/>
              </a:ext>
            </a:extLst>
          </p:cNvPr>
          <p:cNvSpPr>
            <a:spLocks noGrp="1"/>
          </p:cNvSpPr>
          <p:nvPr>
            <p:ph type="ctrTitle"/>
          </p:nvPr>
        </p:nvSpPr>
        <p:spPr>
          <a:xfrm>
            <a:off x="0" y="11049"/>
            <a:ext cx="9144000" cy="672787"/>
          </a:xfrm>
        </p:spPr>
        <p:txBody>
          <a:bodyPr>
            <a:normAutofit/>
          </a:bodyPr>
          <a:lstStyle/>
          <a:p>
            <a:r>
              <a:rPr lang="en-US" sz="3200" b="1" dirty="0">
                <a:latin typeface="Garamond" pitchFamily="18" charset="0"/>
                <a:cs typeface="Lucida Sans Unicode" pitchFamily="34" charset="0"/>
              </a:rPr>
              <a:t>PVD 2004 Data Entry Detail Report</a:t>
            </a:r>
          </a:p>
        </p:txBody>
      </p:sp>
    </p:spTree>
    <p:extLst>
      <p:ext uri="{BB962C8B-B14F-4D97-AF65-F5344CB8AC3E}">
        <p14:creationId xmlns:p14="http://schemas.microsoft.com/office/powerpoint/2010/main" val="125236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651" t="35352" r="1192" b="48991"/>
          <a:stretch/>
        </p:blipFill>
        <p:spPr>
          <a:xfrm>
            <a:off x="679509" y="822122"/>
            <a:ext cx="7969541" cy="1073791"/>
          </a:xfrm>
          <a:prstGeom prst="rect">
            <a:avLst/>
          </a:prstGeom>
        </p:spPr>
      </p:pic>
      <p:sp>
        <p:nvSpPr>
          <p:cNvPr id="7" name="Title 1">
            <a:extLst>
              <a:ext uri="{FF2B5EF4-FFF2-40B4-BE49-F238E27FC236}">
                <a16:creationId xmlns:a16="http://schemas.microsoft.com/office/drawing/2014/main" id="{F0E6B74E-EE69-4527-BFE6-D0B226C95CAC}"/>
              </a:ext>
            </a:extLst>
          </p:cNvPr>
          <p:cNvSpPr>
            <a:spLocks noGrp="1"/>
          </p:cNvSpPr>
          <p:nvPr>
            <p:ph type="ctrTitle"/>
          </p:nvPr>
        </p:nvSpPr>
        <p:spPr>
          <a:xfrm>
            <a:off x="0" y="44606"/>
            <a:ext cx="9144000" cy="609736"/>
          </a:xfrm>
        </p:spPr>
        <p:txBody>
          <a:bodyPr>
            <a:normAutofit/>
          </a:bodyPr>
          <a:lstStyle/>
          <a:p>
            <a:r>
              <a:rPr lang="en-US" sz="3200" b="1" dirty="0">
                <a:latin typeface="Garamond" pitchFamily="18" charset="0"/>
                <a:cs typeface="Lucida Sans Unicode" pitchFamily="34" charset="0"/>
              </a:rPr>
              <a:t>PVD 2002 Batch Service Detail</a:t>
            </a:r>
          </a:p>
        </p:txBody>
      </p:sp>
      <p:pic>
        <p:nvPicPr>
          <p:cNvPr id="2" name="Picture 1"/>
          <p:cNvPicPr>
            <a:picLocks noChangeAspect="1"/>
          </p:cNvPicPr>
          <p:nvPr/>
        </p:nvPicPr>
        <p:blipFill rotWithShape="1">
          <a:blip r:embed="rId3"/>
          <a:srcRect t="17068"/>
          <a:stretch/>
        </p:blipFill>
        <p:spPr>
          <a:xfrm>
            <a:off x="0" y="2491530"/>
            <a:ext cx="9144000" cy="2105286"/>
          </a:xfrm>
          <a:prstGeom prst="rect">
            <a:avLst/>
          </a:prstGeom>
        </p:spPr>
      </p:pic>
      <p:sp>
        <p:nvSpPr>
          <p:cNvPr id="3" name="Rectangle 2"/>
          <p:cNvSpPr/>
          <p:nvPr/>
        </p:nvSpPr>
        <p:spPr>
          <a:xfrm>
            <a:off x="847289" y="5386025"/>
            <a:ext cx="7273254" cy="800219"/>
          </a:xfrm>
          <a:prstGeom prst="rect">
            <a:avLst/>
          </a:prstGeom>
        </p:spPr>
        <p:txBody>
          <a:bodyPr wrap="square">
            <a:spAutoFit/>
          </a:bodyPr>
          <a:lstStyle/>
          <a:p>
            <a:pPr algn="ctr">
              <a:lnSpc>
                <a:spcPct val="115000"/>
              </a:lnSpc>
              <a:spcAft>
                <a:spcPts val="1000"/>
              </a:spcAft>
            </a:pPr>
            <a:r>
              <a:rPr lang="en-US"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If you have any questions or concerns about the PVD 2004 or 2002 reports, please send your inquiries to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ELMR_PIF@ruhealth.org</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914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B74E-EE69-4527-BFE6-D0B226C95CAC}"/>
              </a:ext>
            </a:extLst>
          </p:cNvPr>
          <p:cNvSpPr>
            <a:spLocks noGrp="1"/>
          </p:cNvSpPr>
          <p:nvPr>
            <p:ph type="ctrTitle"/>
          </p:nvPr>
        </p:nvSpPr>
        <p:spPr>
          <a:xfrm>
            <a:off x="775240" y="-32626"/>
            <a:ext cx="7086600" cy="627915"/>
          </a:xfrm>
        </p:spPr>
        <p:txBody>
          <a:bodyPr>
            <a:normAutofit/>
          </a:bodyPr>
          <a:lstStyle/>
          <a:p>
            <a:r>
              <a:rPr lang="en-US" sz="3200" b="1" dirty="0">
                <a:latin typeface="Garamond" pitchFamily="18" charset="0"/>
                <a:cs typeface="Lucida Sans Unicode" pitchFamily="34" charset="0"/>
              </a:rPr>
              <a:t>Exporting ELMR Reports</a:t>
            </a:r>
          </a:p>
        </p:txBody>
      </p:sp>
      <p:pic>
        <p:nvPicPr>
          <p:cNvPr id="10" name="Picture 9">
            <a:extLst>
              <a:ext uri="{FF2B5EF4-FFF2-40B4-BE49-F238E27FC236}">
                <a16:creationId xmlns:a16="http://schemas.microsoft.com/office/drawing/2014/main" id="{6EB44439-0CF9-42F2-9426-A723B9BC3565}"/>
              </a:ext>
            </a:extLst>
          </p:cNvPr>
          <p:cNvPicPr/>
          <p:nvPr/>
        </p:nvPicPr>
        <p:blipFill rotWithShape="1">
          <a:blip r:embed="rId2" cstate="email">
            <a:extLst>
              <a:ext uri="{28A0092B-C50C-407E-A947-70E740481C1C}">
                <a14:useLocalDpi xmlns:a14="http://schemas.microsoft.com/office/drawing/2010/main" val="0"/>
              </a:ext>
            </a:extLst>
          </a:blip>
          <a:srcRect l="1452"/>
          <a:stretch/>
        </p:blipFill>
        <p:spPr>
          <a:xfrm>
            <a:off x="429284" y="3865914"/>
            <a:ext cx="3473043" cy="1669932"/>
          </a:xfrm>
          <a:prstGeom prst="rect">
            <a:avLst/>
          </a:prstGeom>
        </p:spPr>
      </p:pic>
      <p:pic>
        <p:nvPicPr>
          <p:cNvPr id="11" name="Picture 10">
            <a:extLst>
              <a:ext uri="{FF2B5EF4-FFF2-40B4-BE49-F238E27FC236}">
                <a16:creationId xmlns:a16="http://schemas.microsoft.com/office/drawing/2014/main" id="{C60B58AF-AB11-4847-A537-33D470B75D91}"/>
              </a:ext>
            </a:extLst>
          </p:cNvPr>
          <p:cNvPicPr/>
          <p:nvPr/>
        </p:nvPicPr>
        <p:blipFill rotWithShape="1">
          <a:blip r:embed="rId3" cstate="email">
            <a:extLst>
              <a:ext uri="{28A0092B-C50C-407E-A947-70E740481C1C}">
                <a14:useLocalDpi xmlns:a14="http://schemas.microsoft.com/office/drawing/2010/main" val="0"/>
              </a:ext>
            </a:extLst>
          </a:blip>
          <a:srcRect l="1982" r="1340"/>
          <a:stretch/>
        </p:blipFill>
        <p:spPr>
          <a:xfrm>
            <a:off x="4757113" y="1694576"/>
            <a:ext cx="3464654" cy="1673073"/>
          </a:xfrm>
          <a:prstGeom prst="rect">
            <a:avLst/>
          </a:prstGeom>
        </p:spPr>
      </p:pic>
      <p:pic>
        <p:nvPicPr>
          <p:cNvPr id="12" name="Picture 11">
            <a:extLst>
              <a:ext uri="{FF2B5EF4-FFF2-40B4-BE49-F238E27FC236}">
                <a16:creationId xmlns:a16="http://schemas.microsoft.com/office/drawing/2014/main" id="{DC8A7E72-7353-4443-8DB5-EF9FAD96FEDB}"/>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4757113" y="3508375"/>
            <a:ext cx="4183761" cy="1301016"/>
          </a:xfrm>
          <a:prstGeom prst="rect">
            <a:avLst/>
          </a:prstGeom>
        </p:spPr>
      </p:pic>
      <p:pic>
        <p:nvPicPr>
          <p:cNvPr id="17" name="Picture 16">
            <a:extLst>
              <a:ext uri="{FF2B5EF4-FFF2-40B4-BE49-F238E27FC236}">
                <a16:creationId xmlns:a16="http://schemas.microsoft.com/office/drawing/2014/main" id="{6BC8B329-CA6B-430C-9513-0060D941F61A}"/>
              </a:ext>
            </a:extLst>
          </p:cNvPr>
          <p:cNvPicPr>
            <a:picLocks noChangeAspect="1"/>
          </p:cNvPicPr>
          <p:nvPr/>
        </p:nvPicPr>
        <p:blipFill>
          <a:blip r:embed="rId5"/>
          <a:stretch>
            <a:fillRect/>
          </a:stretch>
        </p:blipFill>
        <p:spPr>
          <a:xfrm>
            <a:off x="4756557" y="4950117"/>
            <a:ext cx="4176075" cy="1319921"/>
          </a:xfrm>
          <a:prstGeom prst="rect">
            <a:avLst/>
          </a:prstGeom>
        </p:spPr>
      </p:pic>
      <p:cxnSp>
        <p:nvCxnSpPr>
          <p:cNvPr id="13" name="Straight Arrow Connector 12">
            <a:extLst>
              <a:ext uri="{FF2B5EF4-FFF2-40B4-BE49-F238E27FC236}">
                <a16:creationId xmlns:a16="http://schemas.microsoft.com/office/drawing/2014/main" id="{279C8E85-46B7-45C0-AFF3-31B3F1A813AA}"/>
              </a:ext>
            </a:extLst>
          </p:cNvPr>
          <p:cNvCxnSpPr>
            <a:cxnSpLocks/>
          </p:cNvCxnSpPr>
          <p:nvPr/>
        </p:nvCxnSpPr>
        <p:spPr>
          <a:xfrm flipV="1">
            <a:off x="2453457" y="4406338"/>
            <a:ext cx="390745" cy="2945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CE7B35C-3418-4F27-B64C-D6DB1A39A0F8}"/>
              </a:ext>
            </a:extLst>
          </p:cNvPr>
          <p:cNvPicPr/>
          <p:nvPr/>
        </p:nvPicPr>
        <p:blipFill rotWithShape="1">
          <a:blip r:embed="rId6">
            <a:extLst>
              <a:ext uri="{28A0092B-C50C-407E-A947-70E740481C1C}">
                <a14:useLocalDpi xmlns:a14="http://schemas.microsoft.com/office/drawing/2010/main" val="0"/>
              </a:ext>
            </a:extLst>
          </a:blip>
          <a:srcRect l="2155" t="6823" b="25068"/>
          <a:stretch/>
        </p:blipFill>
        <p:spPr>
          <a:xfrm>
            <a:off x="454038" y="1924754"/>
            <a:ext cx="3448289" cy="1208015"/>
          </a:xfrm>
          <a:prstGeom prst="rect">
            <a:avLst/>
          </a:prstGeom>
        </p:spPr>
      </p:pic>
      <p:cxnSp>
        <p:nvCxnSpPr>
          <p:cNvPr id="16" name="Straight Arrow Connector 15">
            <a:extLst>
              <a:ext uri="{FF2B5EF4-FFF2-40B4-BE49-F238E27FC236}">
                <a16:creationId xmlns:a16="http://schemas.microsoft.com/office/drawing/2014/main" id="{279C8E85-46B7-45C0-AFF3-31B3F1A813AA}"/>
              </a:ext>
            </a:extLst>
          </p:cNvPr>
          <p:cNvCxnSpPr>
            <a:cxnSpLocks/>
          </p:cNvCxnSpPr>
          <p:nvPr/>
        </p:nvCxnSpPr>
        <p:spPr>
          <a:xfrm flipH="1" flipV="1">
            <a:off x="751107" y="2617237"/>
            <a:ext cx="812800" cy="450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43429" y="693440"/>
            <a:ext cx="8195896" cy="830997"/>
          </a:xfrm>
          <a:prstGeom prst="rect">
            <a:avLst/>
          </a:prstGeom>
        </p:spPr>
        <p:txBody>
          <a:bodyPr wrap="square">
            <a:spAutoFit/>
          </a:bodyPr>
          <a:lstStyle/>
          <a:p>
            <a:r>
              <a:rPr lang="en-US" sz="2400" dirty="0">
                <a:solidFill>
                  <a:srgbClr val="003469"/>
                </a:solidFill>
                <a:latin typeface="Garamond" pitchFamily="18" charset="0"/>
                <a:ea typeface="Lucida Sans Unicode" pitchFamily="34" charset="0"/>
                <a:cs typeface="Lucida Sans Unicode" pitchFamily="34" charset="0"/>
              </a:rPr>
              <a:t>Each of these reports can be exported from ELMR into Excel by following the few prompts listed here:</a:t>
            </a:r>
            <a:endParaRPr lang="en-US" sz="2400" dirty="0"/>
          </a:p>
        </p:txBody>
      </p:sp>
      <p:sp>
        <p:nvSpPr>
          <p:cNvPr id="18" name="Rectangle 17"/>
          <p:cNvSpPr/>
          <p:nvPr/>
        </p:nvSpPr>
        <p:spPr>
          <a:xfrm>
            <a:off x="100965" y="1865982"/>
            <a:ext cx="421219" cy="461665"/>
          </a:xfrm>
          <a:prstGeom prst="rect">
            <a:avLst/>
          </a:prstGeom>
        </p:spPr>
        <p:txBody>
          <a:bodyPr wrap="square">
            <a:spAutoFit/>
          </a:bodyPr>
          <a:lstStyle/>
          <a:p>
            <a:r>
              <a:rPr lang="en-US" sz="2400" b="1" dirty="0">
                <a:solidFill>
                  <a:srgbClr val="003469"/>
                </a:solidFill>
                <a:latin typeface="Garamond" pitchFamily="18" charset="0"/>
                <a:cs typeface="Lucida Sans Unicode" pitchFamily="34" charset="0"/>
              </a:rPr>
              <a:t>1.</a:t>
            </a:r>
            <a:endParaRPr lang="en-US" sz="2400" b="1" dirty="0"/>
          </a:p>
        </p:txBody>
      </p:sp>
      <p:sp>
        <p:nvSpPr>
          <p:cNvPr id="19" name="Rectangle 18"/>
          <p:cNvSpPr/>
          <p:nvPr/>
        </p:nvSpPr>
        <p:spPr>
          <a:xfrm>
            <a:off x="43392" y="3789997"/>
            <a:ext cx="421219" cy="461665"/>
          </a:xfrm>
          <a:prstGeom prst="rect">
            <a:avLst/>
          </a:prstGeom>
        </p:spPr>
        <p:txBody>
          <a:bodyPr wrap="square">
            <a:spAutoFit/>
          </a:bodyPr>
          <a:lstStyle/>
          <a:p>
            <a:r>
              <a:rPr lang="en-US" sz="2400" b="1" dirty="0">
                <a:solidFill>
                  <a:srgbClr val="003469"/>
                </a:solidFill>
                <a:latin typeface="Garamond" pitchFamily="18" charset="0"/>
                <a:cs typeface="Lucida Sans Unicode" pitchFamily="34" charset="0"/>
              </a:rPr>
              <a:t>2.</a:t>
            </a:r>
            <a:endParaRPr lang="en-US" sz="2400" b="1" dirty="0"/>
          </a:p>
        </p:txBody>
      </p:sp>
      <p:sp>
        <p:nvSpPr>
          <p:cNvPr id="20" name="Rectangle 19"/>
          <p:cNvSpPr/>
          <p:nvPr/>
        </p:nvSpPr>
        <p:spPr>
          <a:xfrm>
            <a:off x="4335894" y="1678769"/>
            <a:ext cx="421219" cy="461665"/>
          </a:xfrm>
          <a:prstGeom prst="rect">
            <a:avLst/>
          </a:prstGeom>
        </p:spPr>
        <p:txBody>
          <a:bodyPr wrap="square">
            <a:spAutoFit/>
          </a:bodyPr>
          <a:lstStyle/>
          <a:p>
            <a:r>
              <a:rPr lang="en-US" sz="2400" b="1" dirty="0">
                <a:solidFill>
                  <a:srgbClr val="003469"/>
                </a:solidFill>
                <a:latin typeface="Garamond" pitchFamily="18" charset="0"/>
                <a:cs typeface="Lucida Sans Unicode" pitchFamily="34" charset="0"/>
              </a:rPr>
              <a:t>3.</a:t>
            </a:r>
            <a:endParaRPr lang="en-US" sz="2400" b="1" dirty="0"/>
          </a:p>
        </p:txBody>
      </p:sp>
      <p:sp>
        <p:nvSpPr>
          <p:cNvPr id="21" name="Rectangle 20"/>
          <p:cNvSpPr/>
          <p:nvPr/>
        </p:nvSpPr>
        <p:spPr>
          <a:xfrm>
            <a:off x="4327507" y="3377813"/>
            <a:ext cx="421219" cy="461665"/>
          </a:xfrm>
          <a:prstGeom prst="rect">
            <a:avLst/>
          </a:prstGeom>
        </p:spPr>
        <p:txBody>
          <a:bodyPr wrap="square">
            <a:spAutoFit/>
          </a:bodyPr>
          <a:lstStyle/>
          <a:p>
            <a:r>
              <a:rPr lang="en-US" sz="2400" b="1" dirty="0">
                <a:solidFill>
                  <a:srgbClr val="003469"/>
                </a:solidFill>
                <a:latin typeface="Garamond" pitchFamily="18" charset="0"/>
                <a:cs typeface="Lucida Sans Unicode" pitchFamily="34" charset="0"/>
              </a:rPr>
              <a:t>4.</a:t>
            </a:r>
            <a:endParaRPr lang="en-US" sz="2400" b="1" dirty="0"/>
          </a:p>
        </p:txBody>
      </p:sp>
      <p:sp>
        <p:nvSpPr>
          <p:cNvPr id="22" name="Rectangle 21"/>
          <p:cNvSpPr/>
          <p:nvPr/>
        </p:nvSpPr>
        <p:spPr>
          <a:xfrm>
            <a:off x="4335894" y="4947904"/>
            <a:ext cx="421219" cy="461665"/>
          </a:xfrm>
          <a:prstGeom prst="rect">
            <a:avLst/>
          </a:prstGeom>
        </p:spPr>
        <p:txBody>
          <a:bodyPr wrap="square">
            <a:spAutoFit/>
          </a:bodyPr>
          <a:lstStyle/>
          <a:p>
            <a:r>
              <a:rPr lang="en-US" sz="2400" b="1" dirty="0">
                <a:solidFill>
                  <a:srgbClr val="003469"/>
                </a:solidFill>
                <a:latin typeface="Garamond" pitchFamily="18" charset="0"/>
                <a:cs typeface="Lucida Sans Unicode" pitchFamily="34" charset="0"/>
              </a:rPr>
              <a:t>5.</a:t>
            </a:r>
            <a:endParaRPr lang="en-US" sz="2400" b="1" dirty="0"/>
          </a:p>
        </p:txBody>
      </p:sp>
    </p:spTree>
    <p:extLst>
      <p:ext uri="{BB962C8B-B14F-4D97-AF65-F5344CB8AC3E}">
        <p14:creationId xmlns:p14="http://schemas.microsoft.com/office/powerpoint/2010/main" val="230895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199" b="-2999"/>
          <a:stretch/>
        </p:blipFill>
        <p:spPr>
          <a:xfrm>
            <a:off x="1431480" y="1061714"/>
            <a:ext cx="6161210" cy="41059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705393" y="30545"/>
            <a:ext cx="7739743" cy="954107"/>
          </a:xfrm>
          <a:prstGeom prst="rect">
            <a:avLst/>
          </a:prstGeom>
        </p:spPr>
        <p:txBody>
          <a:bodyPr wrap="square">
            <a:spAutoFit/>
          </a:bodyPr>
          <a:lstStyle/>
          <a:p>
            <a:pPr algn="ctr"/>
            <a:r>
              <a:rPr lang="en-US" sz="2800" dirty="0">
                <a:solidFill>
                  <a:srgbClr val="003469"/>
                </a:solidFill>
                <a:latin typeface="Garamond" pitchFamily="18" charset="0"/>
                <a:ea typeface="Lucida Sans Unicode" pitchFamily="34" charset="0"/>
                <a:cs typeface="Lucida Sans Unicode" pitchFamily="34" charset="0"/>
              </a:rPr>
              <a:t>Utilize the </a:t>
            </a:r>
            <a:r>
              <a:rPr lang="en-US" sz="2800" b="1" dirty="0">
                <a:solidFill>
                  <a:srgbClr val="003469"/>
                </a:solidFill>
                <a:latin typeface="Garamond" pitchFamily="18" charset="0"/>
                <a:ea typeface="Lucida Sans Unicode" pitchFamily="34" charset="0"/>
                <a:cs typeface="Lucida Sans Unicode" pitchFamily="34" charset="0"/>
              </a:rPr>
              <a:t>ELMR Report Distribution System (RDS) </a:t>
            </a:r>
            <a:r>
              <a:rPr lang="en-US" sz="2800" dirty="0">
                <a:solidFill>
                  <a:srgbClr val="003469"/>
                </a:solidFill>
                <a:latin typeface="Garamond" pitchFamily="18" charset="0"/>
                <a:ea typeface="Lucida Sans Unicode" pitchFamily="34" charset="0"/>
                <a:cs typeface="Lucida Sans Unicode" pitchFamily="34" charset="0"/>
              </a:rPr>
              <a:t>to view your service detail reports</a:t>
            </a:r>
          </a:p>
        </p:txBody>
      </p:sp>
      <p:sp>
        <p:nvSpPr>
          <p:cNvPr id="6" name="Rectangle 5"/>
          <p:cNvSpPr/>
          <p:nvPr/>
        </p:nvSpPr>
        <p:spPr>
          <a:xfrm>
            <a:off x="348343" y="5244680"/>
            <a:ext cx="8453845" cy="1384995"/>
          </a:xfrm>
          <a:prstGeom prst="rect">
            <a:avLst/>
          </a:prstGeom>
        </p:spPr>
        <p:txBody>
          <a:bodyPr wrap="square">
            <a:spAutoFit/>
          </a:bodyPr>
          <a:lstStyle/>
          <a:p>
            <a:pPr algn="ctr"/>
            <a:r>
              <a:rPr lang="en-US" sz="2400" dirty="0">
                <a:solidFill>
                  <a:srgbClr val="003469"/>
                </a:solidFill>
                <a:latin typeface="Garamond" pitchFamily="18" charset="0"/>
                <a:ea typeface="Lucida Sans Unicode" pitchFamily="34" charset="0"/>
                <a:cs typeface="Lucida Sans Unicode" pitchFamily="34" charset="0"/>
              </a:rPr>
              <a:t>**Please note the County has provided </a:t>
            </a:r>
            <a:r>
              <a:rPr lang="en-US" sz="2400" b="1" dirty="0">
                <a:solidFill>
                  <a:srgbClr val="8A3A81"/>
                </a:solidFill>
                <a:latin typeface="Garamond" pitchFamily="18" charset="0"/>
                <a:ea typeface="Lucida Sans Unicode" pitchFamily="34" charset="0"/>
                <a:cs typeface="Lucida Sans Unicode" pitchFamily="34" charset="0"/>
              </a:rPr>
              <a:t>Training Videos </a:t>
            </a:r>
            <a:r>
              <a:rPr lang="en-US" sz="2400" dirty="0">
                <a:solidFill>
                  <a:srgbClr val="003469"/>
                </a:solidFill>
                <a:latin typeface="Garamond" pitchFamily="18" charset="0"/>
                <a:ea typeface="Lucida Sans Unicode" pitchFamily="34" charset="0"/>
                <a:cs typeface="Lucida Sans Unicode" pitchFamily="34" charset="0"/>
              </a:rPr>
              <a:t>and </a:t>
            </a:r>
          </a:p>
          <a:p>
            <a:pPr algn="ctr"/>
            <a:r>
              <a:rPr lang="en-US" sz="2400" b="1" dirty="0">
                <a:solidFill>
                  <a:srgbClr val="8A3A81"/>
                </a:solidFill>
                <a:latin typeface="Garamond" pitchFamily="18" charset="0"/>
                <a:ea typeface="Lucida Sans Unicode" pitchFamily="34" charset="0"/>
                <a:cs typeface="Lucida Sans Unicode" pitchFamily="34" charset="0"/>
              </a:rPr>
              <a:t>User Guides </a:t>
            </a:r>
            <a:r>
              <a:rPr lang="en-US" sz="2400" dirty="0">
                <a:solidFill>
                  <a:srgbClr val="003469"/>
                </a:solidFill>
                <a:latin typeface="Garamond" pitchFamily="18" charset="0"/>
                <a:ea typeface="Lucida Sans Unicode" pitchFamily="34" charset="0"/>
                <a:cs typeface="Lucida Sans Unicode" pitchFamily="34" charset="0"/>
              </a:rPr>
              <a:t>available for your reference!</a:t>
            </a:r>
          </a:p>
          <a:p>
            <a:pPr algn="ctr"/>
            <a:endParaRPr lang="en-US" sz="1200" dirty="0">
              <a:solidFill>
                <a:srgbClr val="FF0000"/>
              </a:solidFill>
              <a:latin typeface="Garamond" pitchFamily="18" charset="0"/>
              <a:ea typeface="Lucida Sans Unicode" pitchFamily="34" charset="0"/>
              <a:cs typeface="Lucida Sans Unicode" pitchFamily="34" charset="0"/>
            </a:endParaRPr>
          </a:p>
          <a:p>
            <a:pPr algn="ctr"/>
            <a:r>
              <a:rPr lang="en-US" sz="2400" dirty="0">
                <a:solidFill>
                  <a:srgbClr val="003469"/>
                </a:solidFill>
                <a:latin typeface="Garamond" pitchFamily="18" charset="0"/>
                <a:ea typeface="Lucida Sans Unicode" pitchFamily="34" charset="0"/>
                <a:cs typeface="Lucida Sans Unicode" pitchFamily="34" charset="0"/>
              </a:rPr>
              <a:t>For RDS access, please email </a:t>
            </a:r>
            <a:r>
              <a:rPr lang="en-US" sz="2400" b="1" dirty="0">
                <a:solidFill>
                  <a:srgbClr val="FF0000"/>
                </a:solidFill>
                <a:effectLst>
                  <a:outerShdw blurRad="38100" dist="38100" dir="2700000" algn="tl">
                    <a:srgbClr val="000000">
                      <a:alpha val="43137"/>
                    </a:srgbClr>
                  </a:outerShdw>
                </a:effectLst>
                <a:latin typeface="Garamond" pitchFamily="18" charset="0"/>
                <a:ea typeface="Lucida Sans Unicode" pitchFamily="34" charset="0"/>
                <a:cs typeface="Lucida Sans Unicode" pitchFamily="34" charset="0"/>
              </a:rPr>
              <a:t>ELMR_Support@ruhealth.org</a:t>
            </a:r>
          </a:p>
        </p:txBody>
      </p:sp>
      <p:cxnSp>
        <p:nvCxnSpPr>
          <p:cNvPr id="3" name="Straight Arrow Connector 2"/>
          <p:cNvCxnSpPr/>
          <p:nvPr/>
        </p:nvCxnSpPr>
        <p:spPr>
          <a:xfrm flipH="1">
            <a:off x="7088697" y="3556932"/>
            <a:ext cx="402672" cy="4613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41193" y="1778466"/>
            <a:ext cx="422714" cy="51312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9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3d Human Pose Represent On First Stock Illustration 158511683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71689" t="14510" r="6178" b="15651"/>
          <a:stretch/>
        </p:blipFill>
        <p:spPr bwMode="auto">
          <a:xfrm>
            <a:off x="7388351" y="0"/>
            <a:ext cx="1755649" cy="41550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4854" y="73151"/>
            <a:ext cx="7086600" cy="782727"/>
          </a:xfrm>
        </p:spPr>
        <p:txBody>
          <a:bodyPr/>
          <a:lstStyle/>
          <a:p>
            <a:r>
              <a:rPr lang="en-US" b="1" dirty="0">
                <a:solidFill>
                  <a:srgbClr val="893B81"/>
                </a:solidFill>
                <a:latin typeface="Arial Black" panose="020B0A04020102020204" pitchFamily="34" charset="0"/>
              </a:rPr>
              <a:t>Housekeeping Rules</a:t>
            </a:r>
          </a:p>
        </p:txBody>
      </p:sp>
      <p:sp>
        <p:nvSpPr>
          <p:cNvPr id="3" name="Subtitle 2"/>
          <p:cNvSpPr>
            <a:spLocks noGrp="1"/>
          </p:cNvSpPr>
          <p:nvPr>
            <p:ph type="subTitle" idx="1"/>
          </p:nvPr>
        </p:nvSpPr>
        <p:spPr>
          <a:xfrm>
            <a:off x="457860" y="958289"/>
            <a:ext cx="7223100" cy="4269932"/>
          </a:xfrm>
        </p:spPr>
        <p:txBody>
          <a:bodyPr>
            <a:normAutofit/>
          </a:bodyPr>
          <a:lstStyle/>
          <a:p>
            <a:pPr algn="l"/>
            <a:r>
              <a:rPr lang="en-US" sz="4400" b="1" dirty="0">
                <a:solidFill>
                  <a:srgbClr val="003469"/>
                </a:solidFill>
                <a:latin typeface="Garamond" pitchFamily="18" charset="0"/>
                <a:ea typeface="Lucida Sans Unicode" pitchFamily="34" charset="0"/>
                <a:cs typeface="Lucida Sans Unicode" pitchFamily="34" charset="0"/>
              </a:rPr>
              <a:t>First:</a:t>
            </a:r>
          </a:p>
          <a:p>
            <a:pPr algn="l"/>
            <a:r>
              <a:rPr lang="en-US" sz="3500" dirty="0">
                <a:solidFill>
                  <a:srgbClr val="003469"/>
                </a:solidFill>
                <a:latin typeface="Garamond" pitchFamily="18" charset="0"/>
                <a:ea typeface="Lucida Sans Unicode" pitchFamily="34" charset="0"/>
                <a:cs typeface="Lucida Sans Unicode" pitchFamily="34" charset="0"/>
              </a:rPr>
              <a:t>Please mute yourselves during the presentation!    </a:t>
            </a:r>
          </a:p>
          <a:p>
            <a:pPr algn="l"/>
            <a:endParaRPr lang="en-US" sz="1800" b="1" dirty="0">
              <a:solidFill>
                <a:srgbClr val="003469"/>
              </a:solidFill>
              <a:latin typeface="Garamond" pitchFamily="18" charset="0"/>
              <a:ea typeface="Lucida Sans Unicode" pitchFamily="34" charset="0"/>
              <a:cs typeface="Lucida Sans Unicode" pitchFamily="34" charset="0"/>
            </a:endParaRPr>
          </a:p>
          <a:p>
            <a:pPr algn="l">
              <a:spcBef>
                <a:spcPts val="0"/>
              </a:spcBef>
            </a:pPr>
            <a:r>
              <a:rPr lang="en-US" sz="4000" b="1" dirty="0">
                <a:solidFill>
                  <a:srgbClr val="003469"/>
                </a:solidFill>
                <a:latin typeface="Garamond" pitchFamily="18" charset="0"/>
                <a:ea typeface="Lucida Sans Unicode" pitchFamily="34" charset="0"/>
                <a:cs typeface="Lucida Sans Unicode" pitchFamily="34" charset="0"/>
              </a:rPr>
              <a:t>Second:</a:t>
            </a:r>
          </a:p>
          <a:p>
            <a:pPr algn="l"/>
            <a:r>
              <a:rPr lang="en-US" sz="3500" dirty="0">
                <a:solidFill>
                  <a:srgbClr val="003469"/>
                </a:solidFill>
                <a:latin typeface="Garamond" pitchFamily="18" charset="0"/>
                <a:ea typeface="Lucida Sans Unicode" pitchFamily="34" charset="0"/>
                <a:cs typeface="Lucida Sans Unicode" pitchFamily="34" charset="0"/>
              </a:rPr>
              <a:t>Questions should be typed into the chat box located to the right of the screen. </a:t>
            </a:r>
          </a:p>
          <a:p>
            <a:endParaRPr lang="en-US" b="1" dirty="0">
              <a:latin typeface="Garamond" pitchFamily="18" charset="0"/>
              <a:ea typeface="Lucida Sans Unicode" pitchFamily="34" charset="0"/>
              <a:cs typeface="Lucida Sans Unicode" pitchFamily="34" charset="0"/>
            </a:endParaRPr>
          </a:p>
          <a:p>
            <a:endParaRPr lang="en-US" dirty="0"/>
          </a:p>
        </p:txBody>
      </p:sp>
      <p:sp>
        <p:nvSpPr>
          <p:cNvPr id="4" name="Rectangle 3"/>
          <p:cNvSpPr/>
          <p:nvPr/>
        </p:nvSpPr>
        <p:spPr>
          <a:xfrm>
            <a:off x="457860" y="5228221"/>
            <a:ext cx="8056906" cy="1384995"/>
          </a:xfrm>
          <a:prstGeom prst="rect">
            <a:avLst/>
          </a:prstGeom>
        </p:spPr>
        <p:txBody>
          <a:bodyPr wrap="square">
            <a:spAutoFit/>
          </a:bodyPr>
          <a:lstStyle/>
          <a:p>
            <a:pPr algn="ctr"/>
            <a:r>
              <a:rPr lang="en-US" sz="2800" dirty="0">
                <a:solidFill>
                  <a:srgbClr val="C00000"/>
                </a:solidFill>
                <a:latin typeface="Garamond" pitchFamily="18" charset="0"/>
                <a:ea typeface="Lucida Sans Unicode" pitchFamily="34" charset="0"/>
                <a:cs typeface="Lucida Sans Unicode" pitchFamily="34" charset="0"/>
              </a:rPr>
              <a:t>If you have further questions after the presentation, please submit them via e-mail to: </a:t>
            </a:r>
          </a:p>
          <a:p>
            <a:pPr algn="ctr"/>
            <a:r>
              <a:rPr lang="en-US" sz="2800" b="1" dirty="0">
                <a:latin typeface="Garamond" pitchFamily="18" charset="0"/>
                <a:ea typeface="Lucida Sans Unicode" pitchFamily="34" charset="0"/>
                <a:cs typeface="Lucida Sans Unicode" pitchFamily="34" charset="0"/>
                <a:hlinkClick r:id="rId3"/>
              </a:rPr>
              <a:t>costreport@ruhealth.org</a:t>
            </a:r>
            <a:endParaRPr lang="en-US" sz="2800" b="1" dirty="0">
              <a:latin typeface="Garamond" pitchFamily="18" charset="0"/>
              <a:ea typeface="Lucida Sans Unicode" pitchFamily="34" charset="0"/>
              <a:cs typeface="Lucida Sans Unicode" pitchFamily="34" charset="0"/>
            </a:endParaRPr>
          </a:p>
        </p:txBody>
      </p:sp>
    </p:spTree>
    <p:extLst>
      <p:ext uri="{BB962C8B-B14F-4D97-AF65-F5344CB8AC3E}">
        <p14:creationId xmlns:p14="http://schemas.microsoft.com/office/powerpoint/2010/main" val="144256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B74E-EE69-4527-BFE6-D0B226C95CAC}"/>
              </a:ext>
            </a:extLst>
          </p:cNvPr>
          <p:cNvSpPr>
            <a:spLocks noGrp="1"/>
          </p:cNvSpPr>
          <p:nvPr>
            <p:ph type="ctrTitle"/>
          </p:nvPr>
        </p:nvSpPr>
        <p:spPr>
          <a:xfrm>
            <a:off x="0" y="29639"/>
            <a:ext cx="9144000" cy="601791"/>
          </a:xfrm>
        </p:spPr>
        <p:txBody>
          <a:bodyPr>
            <a:normAutofit/>
          </a:bodyPr>
          <a:lstStyle/>
          <a:p>
            <a:r>
              <a:rPr lang="en-US" sz="3200" b="1" dirty="0">
                <a:latin typeface="Garamond" pitchFamily="18" charset="0"/>
                <a:cs typeface="Lucida Sans Unicode" pitchFamily="34" charset="0"/>
              </a:rPr>
              <a:t>MHS 3011 Report (in RDS)</a:t>
            </a:r>
          </a:p>
        </p:txBody>
      </p:sp>
      <p:pic>
        <p:nvPicPr>
          <p:cNvPr id="4" name="Picture 3">
            <a:extLst>
              <a:ext uri="{FF2B5EF4-FFF2-40B4-BE49-F238E27FC236}">
                <a16:creationId xmlns:a16="http://schemas.microsoft.com/office/drawing/2014/main" id="{0CC3FC3B-D051-445C-A3F3-806717E84848}"/>
              </a:ext>
            </a:extLst>
          </p:cNvPr>
          <p:cNvPicPr/>
          <p:nvPr/>
        </p:nvPicPr>
        <p:blipFill rotWithShape="1">
          <a:blip r:embed="rId3"/>
          <a:srcRect t="18651" r="22935" b="6767"/>
          <a:stretch/>
        </p:blipFill>
        <p:spPr>
          <a:xfrm>
            <a:off x="1432346" y="1943613"/>
            <a:ext cx="6279305" cy="1225534"/>
          </a:xfrm>
          <a:prstGeom prst="rect">
            <a:avLst/>
          </a:prstGeom>
        </p:spPr>
      </p:pic>
      <p:cxnSp>
        <p:nvCxnSpPr>
          <p:cNvPr id="8" name="Straight Arrow Connector 7">
            <a:extLst>
              <a:ext uri="{FF2B5EF4-FFF2-40B4-BE49-F238E27FC236}">
                <a16:creationId xmlns:a16="http://schemas.microsoft.com/office/drawing/2014/main" id="{279C8E85-46B7-45C0-AFF3-31B3F1A813AA}"/>
              </a:ext>
            </a:extLst>
          </p:cNvPr>
          <p:cNvCxnSpPr/>
          <p:nvPr/>
        </p:nvCxnSpPr>
        <p:spPr>
          <a:xfrm flipH="1">
            <a:off x="6604278" y="2687670"/>
            <a:ext cx="812800" cy="1397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a:srcRect l="11651" t="55046" r="1285" b="27706"/>
          <a:stretch/>
        </p:blipFill>
        <p:spPr>
          <a:xfrm>
            <a:off x="591424" y="692435"/>
            <a:ext cx="7961152" cy="1182848"/>
          </a:xfrm>
          <a:prstGeom prst="rect">
            <a:avLst/>
          </a:prstGeom>
        </p:spPr>
      </p:pic>
      <p:grpSp>
        <p:nvGrpSpPr>
          <p:cNvPr id="15" name="Group 14"/>
          <p:cNvGrpSpPr/>
          <p:nvPr/>
        </p:nvGrpSpPr>
        <p:grpSpPr>
          <a:xfrm>
            <a:off x="685292" y="3203217"/>
            <a:ext cx="7773411" cy="3158497"/>
            <a:chOff x="685292" y="3571481"/>
            <a:chExt cx="7773411" cy="3158497"/>
          </a:xfrm>
        </p:grpSpPr>
        <p:pic>
          <p:nvPicPr>
            <p:cNvPr id="10" name="Picture 9">
              <a:extLst>
                <a:ext uri="{FF2B5EF4-FFF2-40B4-BE49-F238E27FC236}">
                  <a16:creationId xmlns:a16="http://schemas.microsoft.com/office/drawing/2014/main" id="{51C32C0B-2EC5-4F07-ABFB-437FF8165311}"/>
                </a:ext>
              </a:extLst>
            </p:cNvPr>
            <p:cNvPicPr>
              <a:picLocks noChangeAspect="1"/>
            </p:cNvPicPr>
            <p:nvPr/>
          </p:nvPicPr>
          <p:blipFill rotWithShape="1">
            <a:blip r:embed="rId5"/>
            <a:srcRect l="3417"/>
            <a:stretch/>
          </p:blipFill>
          <p:spPr>
            <a:xfrm>
              <a:off x="685292" y="3571481"/>
              <a:ext cx="7773411" cy="3158497"/>
            </a:xfrm>
            <a:prstGeom prst="rect">
              <a:avLst/>
            </a:prstGeom>
            <a:ln>
              <a:solidFill>
                <a:schemeClr val="bg1">
                  <a:lumMod val="85000"/>
                </a:schemeClr>
              </a:solidFill>
            </a:ln>
          </p:spPr>
        </p:pic>
        <p:pic>
          <p:nvPicPr>
            <p:cNvPr id="7" name="Picture 6"/>
            <p:cNvPicPr>
              <a:picLocks noChangeAspect="1"/>
            </p:cNvPicPr>
            <p:nvPr/>
          </p:nvPicPr>
          <p:blipFill>
            <a:blip r:embed="rId6"/>
            <a:stretch>
              <a:fillRect/>
            </a:stretch>
          </p:blipFill>
          <p:spPr>
            <a:xfrm>
              <a:off x="3780378" y="4368719"/>
              <a:ext cx="480486" cy="407960"/>
            </a:xfrm>
            <a:prstGeom prst="rect">
              <a:avLst/>
            </a:prstGeom>
          </p:spPr>
        </p:pic>
        <p:pic>
          <p:nvPicPr>
            <p:cNvPr id="11" name="Picture 10"/>
            <p:cNvPicPr>
              <a:picLocks noChangeAspect="1"/>
            </p:cNvPicPr>
            <p:nvPr/>
          </p:nvPicPr>
          <p:blipFill>
            <a:blip r:embed="rId7"/>
            <a:stretch>
              <a:fillRect/>
            </a:stretch>
          </p:blipFill>
          <p:spPr>
            <a:xfrm>
              <a:off x="5612596" y="4353841"/>
              <a:ext cx="476250" cy="428625"/>
            </a:xfrm>
            <a:prstGeom prst="rect">
              <a:avLst/>
            </a:prstGeom>
          </p:spPr>
        </p:pic>
        <p:pic>
          <p:nvPicPr>
            <p:cNvPr id="12" name="Picture 11"/>
            <p:cNvPicPr>
              <a:picLocks noChangeAspect="1"/>
            </p:cNvPicPr>
            <p:nvPr/>
          </p:nvPicPr>
          <p:blipFill rotWithShape="1">
            <a:blip r:embed="rId8"/>
            <a:srcRect b="15724"/>
            <a:stretch/>
          </p:blipFill>
          <p:spPr>
            <a:xfrm>
              <a:off x="6207627" y="4362230"/>
              <a:ext cx="457200" cy="401363"/>
            </a:xfrm>
            <a:prstGeom prst="rect">
              <a:avLst/>
            </a:prstGeom>
          </p:spPr>
        </p:pic>
        <p:pic>
          <p:nvPicPr>
            <p:cNvPr id="13" name="Picture 12"/>
            <p:cNvPicPr>
              <a:picLocks noChangeAspect="1"/>
            </p:cNvPicPr>
            <p:nvPr/>
          </p:nvPicPr>
          <p:blipFill>
            <a:blip r:embed="rId9"/>
            <a:stretch>
              <a:fillRect/>
            </a:stretch>
          </p:blipFill>
          <p:spPr>
            <a:xfrm>
              <a:off x="4878939" y="4383552"/>
              <a:ext cx="419100" cy="390525"/>
            </a:xfrm>
            <a:prstGeom prst="rect">
              <a:avLst/>
            </a:prstGeom>
          </p:spPr>
        </p:pic>
        <p:pic>
          <p:nvPicPr>
            <p:cNvPr id="14" name="Picture 13"/>
            <p:cNvPicPr>
              <a:picLocks noChangeAspect="1"/>
            </p:cNvPicPr>
            <p:nvPr/>
          </p:nvPicPr>
          <p:blipFill>
            <a:blip r:embed="rId10"/>
            <a:stretch>
              <a:fillRect/>
            </a:stretch>
          </p:blipFill>
          <p:spPr>
            <a:xfrm>
              <a:off x="7355948" y="4325443"/>
              <a:ext cx="390525" cy="438150"/>
            </a:xfrm>
            <a:prstGeom prst="rect">
              <a:avLst/>
            </a:prstGeom>
          </p:spPr>
        </p:pic>
      </p:grpSp>
    </p:spTree>
    <p:extLst>
      <p:ext uri="{BB962C8B-B14F-4D97-AF65-F5344CB8AC3E}">
        <p14:creationId xmlns:p14="http://schemas.microsoft.com/office/powerpoint/2010/main" val="138049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3d man report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2400" t="7715" r="13075" b="11762"/>
          <a:stretch/>
        </p:blipFill>
        <p:spPr bwMode="auto">
          <a:xfrm flipH="1">
            <a:off x="7109460" y="3701379"/>
            <a:ext cx="2034540" cy="31566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0101" y="3275168"/>
            <a:ext cx="6869430" cy="3139321"/>
          </a:xfrm>
          <a:prstGeom prst="rect">
            <a:avLst/>
          </a:prstGeom>
        </p:spPr>
        <p:txBody>
          <a:bodyPr wrap="square">
            <a:spAutoFit/>
          </a:bodyPr>
          <a:lstStyle/>
          <a:p>
            <a:r>
              <a:rPr lang="en-US" sz="6600" b="1" dirty="0">
                <a:solidFill>
                  <a:srgbClr val="000000"/>
                </a:solidFill>
              </a:rPr>
              <a:t>and monitor your 3011 reports on a monthly basis!</a:t>
            </a:r>
            <a:endParaRPr lang="en-US" sz="6600" dirty="0">
              <a:solidFill>
                <a:srgbClr val="000000"/>
              </a:solidFill>
            </a:endParaRPr>
          </a:p>
        </p:txBody>
      </p:sp>
      <p:pic>
        <p:nvPicPr>
          <p:cNvPr id="2052" name="Picture 4" descr="Epicor CRM Case Management - What Does It Do for the Manufacturer? | MIS  Consulting &amp; Sale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9381" b="17966"/>
          <a:stretch/>
        </p:blipFill>
        <p:spPr bwMode="auto">
          <a:xfrm>
            <a:off x="443865" y="989292"/>
            <a:ext cx="8172450" cy="2285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71450" y="0"/>
            <a:ext cx="9094470" cy="1107996"/>
          </a:xfrm>
          <a:prstGeom prst="rect">
            <a:avLst/>
          </a:prstGeom>
        </p:spPr>
        <p:txBody>
          <a:bodyPr wrap="square">
            <a:spAutoFit/>
          </a:bodyPr>
          <a:lstStyle/>
          <a:p>
            <a:pPr algn="ctr"/>
            <a:r>
              <a:rPr lang="en-US" sz="6600" b="1" dirty="0">
                <a:solidFill>
                  <a:srgbClr val="000000"/>
                </a:solidFill>
              </a:rPr>
              <a:t>It is critical that you</a:t>
            </a:r>
            <a:endParaRPr lang="en-US" sz="6600" dirty="0">
              <a:solidFill>
                <a:srgbClr val="000000"/>
              </a:solidFill>
            </a:endParaRPr>
          </a:p>
        </p:txBody>
      </p:sp>
    </p:spTree>
    <p:extLst>
      <p:ext uri="{BB962C8B-B14F-4D97-AF65-F5344CB8AC3E}">
        <p14:creationId xmlns:p14="http://schemas.microsoft.com/office/powerpoint/2010/main" val="370522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ppt_w</p:attrName>
                                        </p:attrNameLst>
                                      </p:cBhvr>
                                      <p:tavLst>
                                        <p:tav tm="0" fmla="#ppt_w*sin(2.5*pi*$)">
                                          <p:val>
                                            <p:fltVal val="0"/>
                                          </p:val>
                                        </p:tav>
                                        <p:tav tm="100000">
                                          <p:val>
                                            <p:fltVal val="1"/>
                                          </p:val>
                                        </p:tav>
                                      </p:tavLst>
                                    </p:anim>
                                    <p:anim calcmode="lin" valueType="num">
                                      <p:cBhvr>
                                        <p:cTn id="9"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743" t="77187" r="1101" b="4220"/>
          <a:stretch/>
        </p:blipFill>
        <p:spPr>
          <a:xfrm>
            <a:off x="687897" y="536894"/>
            <a:ext cx="7969541" cy="1275128"/>
          </a:xfrm>
          <a:prstGeom prst="rect">
            <a:avLst/>
          </a:prstGeom>
        </p:spPr>
      </p:pic>
      <p:sp>
        <p:nvSpPr>
          <p:cNvPr id="5" name="Title 1">
            <a:extLst>
              <a:ext uri="{FF2B5EF4-FFF2-40B4-BE49-F238E27FC236}">
                <a16:creationId xmlns:a16="http://schemas.microsoft.com/office/drawing/2014/main" id="{F0E6B74E-EE69-4527-BFE6-D0B226C95CAC}"/>
              </a:ext>
            </a:extLst>
          </p:cNvPr>
          <p:cNvSpPr>
            <a:spLocks noGrp="1"/>
          </p:cNvSpPr>
          <p:nvPr>
            <p:ph type="ctrTitle"/>
          </p:nvPr>
        </p:nvSpPr>
        <p:spPr>
          <a:xfrm>
            <a:off x="0" y="29639"/>
            <a:ext cx="9144000" cy="601791"/>
          </a:xfrm>
        </p:spPr>
        <p:txBody>
          <a:bodyPr>
            <a:normAutofit/>
          </a:bodyPr>
          <a:lstStyle/>
          <a:p>
            <a:r>
              <a:rPr lang="en-US" sz="3200" b="1" dirty="0">
                <a:latin typeface="Garamond" pitchFamily="18" charset="0"/>
                <a:cs typeface="Lucida Sans Unicode" pitchFamily="34" charset="0"/>
              </a:rPr>
              <a:t>Void &amp; Replace Report</a:t>
            </a:r>
          </a:p>
        </p:txBody>
      </p:sp>
      <p:pic>
        <p:nvPicPr>
          <p:cNvPr id="6" name="Picture 5"/>
          <p:cNvPicPr>
            <a:picLocks noChangeAspect="1"/>
          </p:cNvPicPr>
          <p:nvPr/>
        </p:nvPicPr>
        <p:blipFill rotWithShape="1">
          <a:blip r:embed="rId3"/>
          <a:srcRect t="16839"/>
          <a:stretch/>
        </p:blipFill>
        <p:spPr>
          <a:xfrm>
            <a:off x="183011" y="1931055"/>
            <a:ext cx="8777978" cy="3397542"/>
          </a:xfrm>
          <a:prstGeom prst="rect">
            <a:avLst/>
          </a:prstGeom>
          <a:ln>
            <a:solidFill>
              <a:schemeClr val="bg1">
                <a:lumMod val="85000"/>
              </a:schemeClr>
            </a:solidFill>
          </a:ln>
        </p:spPr>
      </p:pic>
      <p:sp>
        <p:nvSpPr>
          <p:cNvPr id="7" name="Rectangle 6"/>
          <p:cNvSpPr/>
          <p:nvPr/>
        </p:nvSpPr>
        <p:spPr>
          <a:xfrm>
            <a:off x="385120" y="5447630"/>
            <a:ext cx="8575094" cy="1200329"/>
          </a:xfrm>
          <a:prstGeom prst="rect">
            <a:avLst/>
          </a:prstGeom>
        </p:spPr>
        <p:txBody>
          <a:bodyPr wrap="square">
            <a:spAutoFit/>
          </a:bodyPr>
          <a:lstStyle/>
          <a:p>
            <a:pPr algn="ctr"/>
            <a:r>
              <a:rPr lang="en-US" b="1" dirty="0">
                <a:solidFill>
                  <a:srgbClr val="C00000"/>
                </a:solidFill>
                <a:latin typeface="Calibri" panose="020F0502020204030204" pitchFamily="34" charset="0"/>
                <a:cs typeface="Calibri" panose="020F0502020204030204" pitchFamily="34" charset="0"/>
              </a:rPr>
              <a:t>Contractors will receive a monthly Void and Replace report, emailed from Patient Accounts. The email will include a due date, and list correctable Claim Adjustment Reason Codes (CARCs) / Remittance Advice Remark Codes (RARCs), along with instructions on how to work these denials. </a:t>
            </a:r>
          </a:p>
        </p:txBody>
      </p:sp>
    </p:spTree>
    <p:extLst>
      <p:ext uri="{BB962C8B-B14F-4D97-AF65-F5344CB8AC3E}">
        <p14:creationId xmlns:p14="http://schemas.microsoft.com/office/powerpoint/2010/main" val="211637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chnology | Lynn Schneider Book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0073" r="19376" b="6000"/>
          <a:stretch/>
        </p:blipFill>
        <p:spPr bwMode="auto">
          <a:xfrm>
            <a:off x="7004807" y="76200"/>
            <a:ext cx="2139193" cy="33209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9116" y="214414"/>
            <a:ext cx="6920917" cy="3044505"/>
          </a:xfrm>
        </p:spPr>
        <p:txBody>
          <a:bodyPr>
            <a:normAutofit/>
          </a:bodyPr>
          <a:lstStyle/>
          <a:p>
            <a:pPr algn="l"/>
            <a:r>
              <a:rPr lang="en-US" sz="3200" dirty="0">
                <a:solidFill>
                  <a:schemeClr val="tx1"/>
                </a:solidFill>
                <a:latin typeface="Garamond" pitchFamily="18" charset="0"/>
                <a:ea typeface="+mn-ea"/>
                <a:cs typeface="Arial" charset="0"/>
              </a:rPr>
              <a:t>Any services that were </a:t>
            </a:r>
            <a:r>
              <a:rPr lang="en-US" sz="3200" b="1" dirty="0">
                <a:solidFill>
                  <a:srgbClr val="FF0000"/>
                </a:solidFill>
                <a:latin typeface="Garamond" pitchFamily="18" charset="0"/>
                <a:ea typeface="+mn-ea"/>
                <a:cs typeface="Arial" charset="0"/>
              </a:rPr>
              <a:t>DENIED</a:t>
            </a:r>
            <a:r>
              <a:rPr lang="en-US" sz="3200" dirty="0">
                <a:solidFill>
                  <a:schemeClr val="tx1"/>
                </a:solidFill>
                <a:latin typeface="Garamond" pitchFamily="18" charset="0"/>
                <a:ea typeface="+mn-ea"/>
                <a:cs typeface="Arial" charset="0"/>
              </a:rPr>
              <a:t> would have been sent out to the provider on a </a:t>
            </a:r>
            <a:r>
              <a:rPr lang="en-US" sz="3200" b="1" dirty="0">
                <a:solidFill>
                  <a:schemeClr val="tx1"/>
                </a:solidFill>
                <a:latin typeface="Garamond" pitchFamily="18" charset="0"/>
                <a:ea typeface="+mn-ea"/>
                <a:cs typeface="Arial" charset="0"/>
              </a:rPr>
              <a:t>V&amp;R report </a:t>
            </a:r>
            <a:r>
              <a:rPr lang="en-US" sz="3200" dirty="0">
                <a:solidFill>
                  <a:schemeClr val="tx1"/>
                </a:solidFill>
                <a:latin typeface="Garamond" pitchFamily="18" charset="0"/>
                <a:ea typeface="+mn-ea"/>
                <a:cs typeface="Arial" charset="0"/>
              </a:rPr>
              <a:t>to allow the provider time to correct the issue before fully denying the services.</a:t>
            </a:r>
            <a:endParaRPr lang="en-US" sz="2400" dirty="0">
              <a:solidFill>
                <a:schemeClr val="tx1"/>
              </a:solidFill>
              <a:latin typeface="Garamond" pitchFamily="18" charset="0"/>
              <a:ea typeface="+mn-ea"/>
              <a:cs typeface="Arial" charset="0"/>
            </a:endParaRPr>
          </a:p>
        </p:txBody>
      </p:sp>
      <p:sp>
        <p:nvSpPr>
          <p:cNvPr id="4" name="Rectangle 3"/>
          <p:cNvSpPr/>
          <p:nvPr/>
        </p:nvSpPr>
        <p:spPr>
          <a:xfrm>
            <a:off x="499144" y="3704590"/>
            <a:ext cx="7948570" cy="2554545"/>
          </a:xfrm>
          <a:prstGeom prst="rect">
            <a:avLst/>
          </a:prstGeom>
        </p:spPr>
        <p:txBody>
          <a:bodyPr wrap="square">
            <a:spAutoFit/>
          </a:bodyPr>
          <a:lstStyle/>
          <a:p>
            <a:pPr algn="ctr"/>
            <a:r>
              <a:rPr lang="en-US" sz="3200" dirty="0">
                <a:latin typeface="Garamond" pitchFamily="18" charset="0"/>
                <a:cs typeface="Arial" charset="0"/>
              </a:rPr>
              <a:t>It is extremely beneficial to review this report to correct/fix any denials you may have received.</a:t>
            </a:r>
            <a:br>
              <a:rPr lang="en-US" sz="3200" dirty="0">
                <a:latin typeface="Garamond" pitchFamily="18" charset="0"/>
                <a:cs typeface="Arial" charset="0"/>
              </a:rPr>
            </a:br>
            <a:br>
              <a:rPr lang="en-US" sz="3200" dirty="0">
                <a:latin typeface="Garamond" pitchFamily="18" charset="0"/>
                <a:cs typeface="Arial" charset="0"/>
              </a:rPr>
            </a:br>
            <a:r>
              <a:rPr lang="en-US" sz="3200" dirty="0">
                <a:latin typeface="Garamond" pitchFamily="18" charset="0"/>
                <a:cs typeface="Arial" charset="0"/>
              </a:rPr>
              <a:t>Please reach out to Patient Accounts for further assistance at </a:t>
            </a:r>
            <a:r>
              <a:rPr lang="en-US" sz="3200" b="1" dirty="0">
                <a:solidFill>
                  <a:schemeClr val="tx2">
                    <a:lumMod val="60000"/>
                    <a:lumOff val="40000"/>
                  </a:schemeClr>
                </a:solidFill>
                <a:latin typeface="Garamond" pitchFamily="18" charset="0"/>
                <a:ea typeface="Lucida Sans Unicode" pitchFamily="34" charset="0"/>
                <a:cs typeface="Lucida Sans Unicode" pitchFamily="34" charset="0"/>
              </a:rPr>
              <a:t>Billing_Support@ruhealth.org. </a:t>
            </a:r>
          </a:p>
        </p:txBody>
      </p:sp>
    </p:spTree>
    <p:extLst>
      <p:ext uri="{BB962C8B-B14F-4D97-AF65-F5344CB8AC3E}">
        <p14:creationId xmlns:p14="http://schemas.microsoft.com/office/powerpoint/2010/main" val="28617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d Man Construction Humor, HD Png Download - ki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199" y="2162919"/>
            <a:ext cx="3908999" cy="3576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3520" y="252799"/>
            <a:ext cx="8849360" cy="2308324"/>
          </a:xfrm>
          <a:prstGeom prst="rect">
            <a:avLst/>
          </a:prstGeom>
        </p:spPr>
        <p:txBody>
          <a:bodyPr wrap="square">
            <a:spAutoFit/>
          </a:bodyPr>
          <a:lstStyle/>
          <a:p>
            <a:pPr algn="ctr"/>
            <a:r>
              <a:rPr lang="en-US" sz="3600" dirty="0">
                <a:latin typeface="Garamond" pitchFamily="18" charset="0"/>
                <a:cs typeface="Arial" charset="0"/>
              </a:rPr>
              <a:t>We truly hope throughout the year, that you have been working diligently with </a:t>
            </a:r>
          </a:p>
          <a:p>
            <a:pPr algn="ctr"/>
            <a:r>
              <a:rPr lang="en-US" sz="3600" dirty="0">
                <a:latin typeface="Garamond" pitchFamily="18" charset="0"/>
                <a:cs typeface="Arial" charset="0"/>
              </a:rPr>
              <a:t>Patient Accounts to reconcile any denials you believe should be rebilled. </a:t>
            </a:r>
          </a:p>
        </p:txBody>
      </p:sp>
      <p:sp>
        <p:nvSpPr>
          <p:cNvPr id="7" name="Rectangle 6"/>
          <p:cNvSpPr/>
          <p:nvPr/>
        </p:nvSpPr>
        <p:spPr>
          <a:xfrm>
            <a:off x="299720" y="5341035"/>
            <a:ext cx="8696960" cy="1200329"/>
          </a:xfrm>
          <a:prstGeom prst="rect">
            <a:avLst/>
          </a:prstGeom>
        </p:spPr>
        <p:txBody>
          <a:bodyPr wrap="square">
            <a:spAutoFit/>
          </a:bodyPr>
          <a:lstStyle/>
          <a:p>
            <a:pPr algn="ctr"/>
            <a:r>
              <a:rPr lang="en-US" sz="3600" dirty="0">
                <a:latin typeface="Garamond" pitchFamily="18" charset="0"/>
                <a:cs typeface="Arial" charset="0"/>
              </a:rPr>
              <a:t>This will make the unit reconciliation a smoother process during the cost report review. </a:t>
            </a:r>
          </a:p>
        </p:txBody>
      </p:sp>
    </p:spTree>
    <p:extLst>
      <p:ext uri="{BB962C8B-B14F-4D97-AF65-F5344CB8AC3E}">
        <p14:creationId xmlns:p14="http://schemas.microsoft.com/office/powerpoint/2010/main" val="260484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man file Images, Stock Photos &amp; Vectors | Shutterstock">
            <a:extLst>
              <a:ext uri="{FF2B5EF4-FFF2-40B4-BE49-F238E27FC236}">
                <a16:creationId xmlns:a16="http://schemas.microsoft.com/office/drawing/2014/main" id="{70B9C9DD-2983-4D09-A22F-8BB6E4015FD1}"/>
              </a:ext>
            </a:extLst>
          </p:cNvPr>
          <p:cNvPicPr/>
          <p:nvPr/>
        </p:nvPicPr>
        <p:blipFill rotWithShape="1">
          <a:blip r:embed="rId2">
            <a:extLst>
              <a:ext uri="{28A0092B-C50C-407E-A947-70E740481C1C}">
                <a14:useLocalDpi xmlns:a14="http://schemas.microsoft.com/office/drawing/2010/main" val="0"/>
              </a:ext>
            </a:extLst>
          </a:blip>
          <a:srcRect l="6652" t="8214" r="7705" b="10000"/>
          <a:stretch/>
        </p:blipFill>
        <p:spPr bwMode="auto">
          <a:xfrm>
            <a:off x="5915498" y="4474724"/>
            <a:ext cx="3228502" cy="2383276"/>
          </a:xfrm>
          <a:prstGeom prst="rect">
            <a:avLst/>
          </a:prstGeom>
          <a:noFill/>
          <a:ln>
            <a:noFill/>
          </a:ln>
          <a:extLst>
            <a:ext uri="{53640926-AAD7-44D8-BBD7-CCE9431645EC}">
              <a14:shadowObscured xmlns:a14="http://schemas.microsoft.com/office/drawing/2010/main"/>
            </a:ext>
          </a:extLst>
        </p:spPr>
      </p:pic>
      <p:sp>
        <p:nvSpPr>
          <p:cNvPr id="3" name="Subtitle 2"/>
          <p:cNvSpPr>
            <a:spLocks noGrp="1"/>
          </p:cNvSpPr>
          <p:nvPr>
            <p:ph type="subTitle" idx="1"/>
          </p:nvPr>
        </p:nvSpPr>
        <p:spPr>
          <a:xfrm>
            <a:off x="275887" y="924128"/>
            <a:ext cx="8592225" cy="5583676"/>
          </a:xfrm>
        </p:spPr>
        <p:txBody>
          <a:bodyPr>
            <a:normAutofit/>
          </a:bodyPr>
          <a:lstStyle/>
          <a:p>
            <a:pPr algn="l">
              <a:spcBef>
                <a:spcPts val="0"/>
              </a:spcBef>
              <a:buClr>
                <a:srgbClr val="002060"/>
              </a:buClr>
              <a:buSzPct val="85000"/>
            </a:pPr>
            <a:r>
              <a:rPr lang="en-US" dirty="0">
                <a:solidFill>
                  <a:schemeClr val="tx1"/>
                </a:solidFill>
                <a:latin typeface="Garamond" pitchFamily="18" charset="0"/>
                <a:cs typeface="Arial" charset="0"/>
              </a:rPr>
              <a:t>If </a:t>
            </a:r>
            <a:r>
              <a:rPr lang="en-US" u="sng" dirty="0">
                <a:solidFill>
                  <a:schemeClr val="tx1"/>
                </a:solidFill>
                <a:latin typeface="Garamond" pitchFamily="18" charset="0"/>
                <a:cs typeface="Arial" charset="0"/>
              </a:rPr>
              <a:t>audited Financial Statements are not available by the date of submission</a:t>
            </a:r>
            <a:r>
              <a:rPr lang="en-US" dirty="0">
                <a:solidFill>
                  <a:schemeClr val="tx1"/>
                </a:solidFill>
                <a:latin typeface="Garamond" pitchFamily="18" charset="0"/>
                <a:cs typeface="Arial" charset="0"/>
              </a:rPr>
              <a:t>, please send the un-audited Financial Statements used to prepare the Cost Report.</a:t>
            </a:r>
          </a:p>
          <a:p>
            <a:pPr algn="l">
              <a:spcBef>
                <a:spcPts val="0"/>
              </a:spcBef>
              <a:buClr>
                <a:srgbClr val="002060"/>
              </a:buClr>
              <a:buSzPct val="85000"/>
            </a:pPr>
            <a:endParaRPr lang="en-US" dirty="0">
              <a:solidFill>
                <a:schemeClr val="tx1"/>
              </a:solidFill>
              <a:latin typeface="Garamond" pitchFamily="18" charset="0"/>
              <a:cs typeface="Arial" charset="0"/>
            </a:endParaRPr>
          </a:p>
          <a:p>
            <a:pPr algn="l">
              <a:lnSpc>
                <a:spcPct val="120000"/>
              </a:lnSpc>
              <a:spcBef>
                <a:spcPts val="0"/>
              </a:spcBef>
              <a:buClr>
                <a:srgbClr val="002060"/>
              </a:buClr>
              <a:buSzPct val="85000"/>
            </a:pPr>
            <a:r>
              <a:rPr lang="en-US" dirty="0">
                <a:solidFill>
                  <a:schemeClr val="tx1"/>
                </a:solidFill>
                <a:latin typeface="Garamond" pitchFamily="18" charset="0"/>
                <a:cs typeface="Arial" charset="0"/>
              </a:rPr>
              <a:t>If </a:t>
            </a:r>
            <a:r>
              <a:rPr lang="en-US" u="sng" dirty="0">
                <a:solidFill>
                  <a:schemeClr val="tx1"/>
                </a:solidFill>
                <a:latin typeface="Garamond" pitchFamily="18" charset="0"/>
                <a:cs typeface="Arial" charset="0"/>
              </a:rPr>
              <a:t>your Financial Statements vary from your Cost Report figures</a:t>
            </a:r>
            <a:r>
              <a:rPr lang="en-US" dirty="0">
                <a:solidFill>
                  <a:schemeClr val="tx1"/>
                </a:solidFill>
                <a:latin typeface="Garamond" pitchFamily="18" charset="0"/>
                <a:cs typeface="Arial" charset="0"/>
              </a:rPr>
              <a:t>, please submit all supporting schedules to trace numbers from Financial Statements to your Cost Report forms. </a:t>
            </a:r>
            <a:endParaRPr lang="en-US" dirty="0">
              <a:solidFill>
                <a:schemeClr val="tx1"/>
              </a:solidFill>
            </a:endParaRPr>
          </a:p>
        </p:txBody>
      </p:sp>
      <p:sp>
        <p:nvSpPr>
          <p:cNvPr id="2" name="Title 1"/>
          <p:cNvSpPr>
            <a:spLocks noGrp="1"/>
          </p:cNvSpPr>
          <p:nvPr>
            <p:ph type="ctrTitle"/>
          </p:nvPr>
        </p:nvSpPr>
        <p:spPr>
          <a:xfrm>
            <a:off x="0" y="0"/>
            <a:ext cx="9042400" cy="817123"/>
          </a:xfrm>
        </p:spPr>
        <p:txBody>
          <a:bodyPr>
            <a:normAutofit/>
          </a:bodyPr>
          <a:lstStyle/>
          <a:p>
            <a:r>
              <a:rPr lang="en-US" sz="4000" b="1" dirty="0">
                <a:solidFill>
                  <a:srgbClr val="893B81"/>
                </a:solidFill>
                <a:latin typeface="Arial Black" panose="020B0A04020102020204" pitchFamily="34" charset="0"/>
              </a:rPr>
              <a:t>Financial Statements</a:t>
            </a:r>
            <a:endParaRPr lang="en-US" sz="3600" b="1" dirty="0">
              <a:solidFill>
                <a:srgbClr val="893B81"/>
              </a:solidFill>
              <a:latin typeface="Arial Black" panose="020B0A04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025" y="85636"/>
            <a:ext cx="7296151" cy="1815882"/>
          </a:xfrm>
          <a:prstGeom prst="rect">
            <a:avLst/>
          </a:prstGeom>
        </p:spPr>
        <p:txBody>
          <a:bodyPr wrap="square">
            <a:spAutoFit/>
          </a:bodyPr>
          <a:lstStyle/>
          <a:p>
            <a:r>
              <a:rPr lang="en-US" sz="2800" dirty="0">
                <a:latin typeface="Garamond" pitchFamily="18" charset="0"/>
                <a:cs typeface="Arial" charset="0"/>
              </a:rPr>
              <a:t>Please provide a way for the reviewer to tell what expenses &amp; revenues were placed under each line item so the reviewer could determine if it was appropriately allocated. (Ex. 3a, 3b, 4a, etc.)</a:t>
            </a:r>
          </a:p>
        </p:txBody>
      </p:sp>
      <p:pic>
        <p:nvPicPr>
          <p:cNvPr id="7" name="Picture 6" descr="Safety Inspections | Risk Assessment | Occupational safety | Occupational  Safety, Health and Environmental Protection | University of Konstanz"/>
          <p:cNvPicPr/>
          <p:nvPr/>
        </p:nvPicPr>
        <p:blipFill rotWithShape="1">
          <a:blip r:embed="rId2" cstate="email">
            <a:extLst>
              <a:ext uri="{28A0092B-C50C-407E-A947-70E740481C1C}">
                <a14:useLocalDpi xmlns:a14="http://schemas.microsoft.com/office/drawing/2010/main" val="0"/>
              </a:ext>
            </a:extLst>
          </a:blip>
          <a:srcRect l="27218" r="29538" b="-1262"/>
          <a:stretch/>
        </p:blipFill>
        <p:spPr bwMode="auto">
          <a:xfrm>
            <a:off x="7390701" y="85636"/>
            <a:ext cx="1753299" cy="211228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a:srcRect t="17121" r="43177"/>
          <a:stretch/>
        </p:blipFill>
        <p:spPr>
          <a:xfrm>
            <a:off x="1004275" y="2069298"/>
            <a:ext cx="5211967" cy="4509083"/>
          </a:xfrm>
          <a:prstGeom prst="rect">
            <a:avLst/>
          </a:prstGeom>
          <a:ln>
            <a:solidFill>
              <a:schemeClr val="bg1">
                <a:lumMod val="85000"/>
              </a:schemeClr>
            </a:solidFill>
          </a:ln>
        </p:spPr>
      </p:pic>
      <p:sp>
        <p:nvSpPr>
          <p:cNvPr id="8" name="Oval 7"/>
          <p:cNvSpPr/>
          <p:nvPr/>
        </p:nvSpPr>
        <p:spPr>
          <a:xfrm>
            <a:off x="1318645" y="2931320"/>
            <a:ext cx="432879" cy="2538302"/>
          </a:xfrm>
          <a:prstGeom prst="ellipse">
            <a:avLst/>
          </a:prstGeom>
          <a:no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Rectangle 8"/>
          <p:cNvSpPr/>
          <p:nvPr/>
        </p:nvSpPr>
        <p:spPr>
          <a:xfrm>
            <a:off x="6216242" y="2318533"/>
            <a:ext cx="2835392" cy="1384995"/>
          </a:xfrm>
          <a:prstGeom prst="rect">
            <a:avLst/>
          </a:prstGeom>
        </p:spPr>
        <p:txBody>
          <a:bodyPr wrap="square">
            <a:spAutoFit/>
          </a:bodyPr>
          <a:lstStyle/>
          <a:p>
            <a:r>
              <a:rPr lang="en-US" sz="2800" dirty="0">
                <a:latin typeface="Garamond" pitchFamily="18" charset="0"/>
                <a:cs typeface="Arial" charset="0"/>
              </a:rPr>
              <a:t>This will help save time in reviewing your financials! </a:t>
            </a:r>
          </a:p>
        </p:txBody>
      </p:sp>
    </p:spTree>
    <p:extLst>
      <p:ext uri="{BB962C8B-B14F-4D97-AF65-F5344CB8AC3E}">
        <p14:creationId xmlns:p14="http://schemas.microsoft.com/office/powerpoint/2010/main" val="1923250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DB9EA-7B5C-43D4-8A8E-5CCCB89E3F23}"/>
              </a:ext>
            </a:extLst>
          </p:cNvPr>
          <p:cNvSpPr txBox="1"/>
          <p:nvPr/>
        </p:nvSpPr>
        <p:spPr>
          <a:xfrm>
            <a:off x="359923" y="505838"/>
            <a:ext cx="8570068" cy="6001643"/>
          </a:xfrm>
          <a:prstGeom prst="rect">
            <a:avLst/>
          </a:prstGeom>
          <a:noFill/>
        </p:spPr>
        <p:txBody>
          <a:bodyPr wrap="square">
            <a:spAutoFit/>
          </a:bodyPr>
          <a:lstStyle/>
          <a:p>
            <a:pPr algn="l">
              <a:spcBef>
                <a:spcPts val="0"/>
              </a:spcBef>
              <a:buClr>
                <a:srgbClr val="002060"/>
              </a:buClr>
              <a:buSzPct val="85000"/>
            </a:pPr>
            <a:r>
              <a:rPr lang="en-US" sz="3200" dirty="0">
                <a:solidFill>
                  <a:schemeClr val="tx1"/>
                </a:solidFill>
                <a:latin typeface="Garamond" pitchFamily="18" charset="0"/>
                <a:cs typeface="Arial" pitchFamily="34" charset="0"/>
              </a:rPr>
              <a:t>If </a:t>
            </a:r>
            <a:r>
              <a:rPr lang="en-US" sz="3200" u="sng" dirty="0">
                <a:solidFill>
                  <a:schemeClr val="tx1"/>
                </a:solidFill>
                <a:latin typeface="Garamond" pitchFamily="18" charset="0"/>
                <a:cs typeface="Arial" pitchFamily="34" charset="0"/>
              </a:rPr>
              <a:t>your fiscal year is not the same as Riverside County’s</a:t>
            </a:r>
            <a:r>
              <a:rPr lang="en-US" sz="3200" dirty="0">
                <a:solidFill>
                  <a:schemeClr val="tx1"/>
                </a:solidFill>
                <a:latin typeface="Garamond" pitchFamily="18" charset="0"/>
                <a:cs typeface="Arial" pitchFamily="34" charset="0"/>
              </a:rPr>
              <a:t> (July 1, 2022 through June 30, 2023) it is necessary to submit multiple financial statements.  </a:t>
            </a:r>
          </a:p>
          <a:p>
            <a:pPr lvl="1" algn="l">
              <a:defRPr/>
            </a:pPr>
            <a:endParaRPr lang="en-US" sz="3200" dirty="0">
              <a:solidFill>
                <a:schemeClr val="tx1"/>
              </a:solidFill>
              <a:latin typeface="Garamond" pitchFamily="18" charset="0"/>
              <a:cs typeface="Arial" pitchFamily="34" charset="0"/>
            </a:endParaRPr>
          </a:p>
          <a:p>
            <a:pPr lvl="1" algn="l">
              <a:defRPr/>
            </a:pPr>
            <a:endParaRPr lang="en-US" sz="3200" dirty="0">
              <a:solidFill>
                <a:schemeClr val="tx1"/>
              </a:solidFill>
              <a:latin typeface="Garamond" pitchFamily="18" charset="0"/>
              <a:cs typeface="Arial" pitchFamily="34" charset="0"/>
            </a:endParaRPr>
          </a:p>
          <a:p>
            <a:pPr lvl="1" algn="l">
              <a:defRPr/>
            </a:pPr>
            <a:endParaRPr lang="en-US" sz="3200" dirty="0">
              <a:latin typeface="Garamond" pitchFamily="18" charset="0"/>
              <a:cs typeface="Arial" pitchFamily="34" charset="0"/>
            </a:endParaRPr>
          </a:p>
          <a:p>
            <a:pPr lvl="1" algn="l">
              <a:defRPr/>
            </a:pPr>
            <a:endParaRPr lang="en-US" sz="3200" dirty="0">
              <a:solidFill>
                <a:schemeClr val="tx1"/>
              </a:solidFill>
              <a:latin typeface="Garamond" pitchFamily="18" charset="0"/>
              <a:cs typeface="Arial" pitchFamily="34" charset="0"/>
            </a:endParaRPr>
          </a:p>
          <a:p>
            <a:pPr>
              <a:defRPr/>
            </a:pPr>
            <a:r>
              <a:rPr lang="en-US" sz="3200" b="1" dirty="0">
                <a:solidFill>
                  <a:srgbClr val="FF0000"/>
                </a:solidFill>
                <a:latin typeface="Garamond" pitchFamily="18" charset="0"/>
                <a:cs typeface="Arial" pitchFamily="34" charset="0"/>
              </a:rPr>
              <a:t>EXAMPLE:</a:t>
            </a:r>
            <a:r>
              <a:rPr lang="en-US" sz="3200" dirty="0">
                <a:solidFill>
                  <a:schemeClr val="tx1"/>
                </a:solidFill>
                <a:latin typeface="Garamond" pitchFamily="18" charset="0"/>
                <a:cs typeface="Arial" pitchFamily="34" charset="0"/>
              </a:rPr>
              <a:t> On a January through December calendar year basis, submit one financial statement from July 1, 2022 through December 31, 2022 and another financial statement from January 1, 2023 through June 30, 2023. </a:t>
            </a:r>
          </a:p>
        </p:txBody>
      </p:sp>
      <p:pic>
        <p:nvPicPr>
          <p:cNvPr id="1026" name="Picture 2" descr="3d Guy Leaning On Calendar Isolated Stock Illustration 60411832 |  Shutterstock">
            <a:extLst>
              <a:ext uri="{FF2B5EF4-FFF2-40B4-BE49-F238E27FC236}">
                <a16:creationId xmlns:a16="http://schemas.microsoft.com/office/drawing/2014/main" id="{C74A11B8-DB28-4611-92F4-EC3F110435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7" b="13343"/>
          <a:stretch/>
        </p:blipFill>
        <p:spPr bwMode="auto">
          <a:xfrm>
            <a:off x="2638425" y="1967136"/>
            <a:ext cx="3305175" cy="21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1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677B-C67B-40F6-8D7E-A8A9931536AC}"/>
              </a:ext>
            </a:extLst>
          </p:cNvPr>
          <p:cNvSpPr>
            <a:spLocks noGrp="1"/>
          </p:cNvSpPr>
          <p:nvPr>
            <p:ph type="ctrTitle"/>
          </p:nvPr>
        </p:nvSpPr>
        <p:spPr>
          <a:xfrm>
            <a:off x="359923" y="1142999"/>
            <a:ext cx="8326877" cy="2874523"/>
          </a:xfrm>
        </p:spPr>
        <p:txBody>
          <a:bodyPr>
            <a:normAutofit fontScale="90000"/>
          </a:bodyPr>
          <a:lstStyle/>
          <a:p>
            <a:r>
              <a:rPr lang="en-US" sz="4400" dirty="0">
                <a:solidFill>
                  <a:srgbClr val="003469"/>
                </a:solidFill>
                <a:latin typeface="Garamond" pitchFamily="18" charset="0"/>
                <a:ea typeface="Lucida Sans Unicode" pitchFamily="34" charset="0"/>
                <a:cs typeface="Lucida Sans Unicode" pitchFamily="34" charset="0"/>
              </a:rPr>
              <a:t>Be sure to have a record of all the payments received from RUHS-BH. This information is needed for your </a:t>
            </a:r>
            <a:r>
              <a:rPr lang="en-US" sz="4400" b="1" dirty="0">
                <a:solidFill>
                  <a:srgbClr val="003469"/>
                </a:solidFill>
                <a:latin typeface="Garamond" pitchFamily="18" charset="0"/>
                <a:ea typeface="Lucida Sans Unicode" pitchFamily="34" charset="0"/>
                <a:cs typeface="Lucida Sans Unicode" pitchFamily="34" charset="0"/>
              </a:rPr>
              <a:t>Sch 3 &amp; Sch 5</a:t>
            </a:r>
            <a:r>
              <a:rPr lang="en-US" sz="4400" dirty="0">
                <a:solidFill>
                  <a:srgbClr val="003469"/>
                </a:solidFill>
                <a:latin typeface="Garamond" pitchFamily="18" charset="0"/>
                <a:ea typeface="Lucida Sans Unicode" pitchFamily="34" charset="0"/>
                <a:cs typeface="Lucida Sans Unicode" pitchFamily="34" charset="0"/>
              </a:rPr>
              <a:t> of your cost report schedules.</a:t>
            </a:r>
            <a:br>
              <a:rPr lang="en-US" sz="4400" dirty="0">
                <a:solidFill>
                  <a:srgbClr val="003469"/>
                </a:solidFill>
                <a:latin typeface="Garamond" pitchFamily="18" charset="0"/>
                <a:ea typeface="Lucida Sans Unicode" pitchFamily="34" charset="0"/>
                <a:cs typeface="Lucida Sans Unicode" pitchFamily="34" charset="0"/>
              </a:rPr>
            </a:br>
            <a:endParaRPr lang="en-US" dirty="0"/>
          </a:p>
        </p:txBody>
      </p:sp>
      <p:pic>
        <p:nvPicPr>
          <p:cNvPr id="4" name="Picture 3" descr="Transparent Transfiguration Of Jesus Clipart - 3d Man, HD Png Download -  kindpng">
            <a:extLst>
              <a:ext uri="{FF2B5EF4-FFF2-40B4-BE49-F238E27FC236}">
                <a16:creationId xmlns:a16="http://schemas.microsoft.com/office/drawing/2014/main" id="{37FF86FB-0F45-4155-A15C-233E345B97F0}"/>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83846" y="3429000"/>
            <a:ext cx="2776307" cy="3429000"/>
          </a:xfrm>
          <a:prstGeom prst="rect">
            <a:avLst/>
          </a:prstGeom>
          <a:ln>
            <a:noFill/>
          </a:ln>
          <a:effectLst>
            <a:softEdge rad="112500"/>
          </a:effectLst>
        </p:spPr>
      </p:pic>
      <p:sp>
        <p:nvSpPr>
          <p:cNvPr id="5" name="Title 1">
            <a:extLst>
              <a:ext uri="{FF2B5EF4-FFF2-40B4-BE49-F238E27FC236}">
                <a16:creationId xmlns:a16="http://schemas.microsoft.com/office/drawing/2014/main" id="{4014A1F1-D491-4DFF-8083-42AB9A5E4C2A}"/>
              </a:ext>
            </a:extLst>
          </p:cNvPr>
          <p:cNvSpPr txBox="1">
            <a:spLocks/>
          </p:cNvSpPr>
          <p:nvPr/>
        </p:nvSpPr>
        <p:spPr>
          <a:xfrm>
            <a:off x="215899" y="64899"/>
            <a:ext cx="8724900" cy="849502"/>
          </a:xfrm>
          <a:prstGeom prst="rect">
            <a:avLst/>
          </a:prstGeom>
        </p:spPr>
        <p:txBody>
          <a:bodyPr vert="horz" lIns="0" tIns="0" rIns="0" bIns="0" rtlCol="0" anchor="b" anchorCtr="1">
            <a:noAutofit/>
          </a:bodyPr>
          <a:lstStyle>
            <a:lvl1pPr algn="ctr" defTabSz="914400" rtl="0" eaLnBrk="1" latinLnBrk="0" hangingPunct="1">
              <a:lnSpc>
                <a:spcPts val="4600"/>
              </a:lnSpc>
              <a:spcBef>
                <a:spcPct val="0"/>
              </a:spcBef>
              <a:buNone/>
              <a:defRPr sz="4400" u="none" kern="1200" baseline="0">
                <a:solidFill>
                  <a:srgbClr val="003469"/>
                </a:solidFill>
                <a:uFill>
                  <a:solidFill>
                    <a:schemeClr val="tx2">
                      <a:lumMod val="40000"/>
                      <a:lumOff val="60000"/>
                    </a:schemeClr>
                  </a:solidFill>
                </a:uFill>
                <a:latin typeface="Open Sans"/>
                <a:ea typeface="+mj-ea"/>
                <a:cs typeface="+mj-cs"/>
              </a:defRPr>
            </a:lvl1pPr>
          </a:lstStyle>
          <a:p>
            <a:pPr>
              <a:defRPr/>
            </a:pPr>
            <a:r>
              <a:rPr lang="en-US" sz="4000" b="1" dirty="0">
                <a:solidFill>
                  <a:srgbClr val="893B81"/>
                </a:solidFill>
                <a:latin typeface="Arial Black" panose="020B0A04020102020204" pitchFamily="34" charset="0"/>
              </a:rPr>
              <a:t>Payments Received</a:t>
            </a:r>
          </a:p>
        </p:txBody>
      </p:sp>
    </p:spTree>
    <p:extLst>
      <p:ext uri="{BB962C8B-B14F-4D97-AF65-F5344CB8AC3E}">
        <p14:creationId xmlns:p14="http://schemas.microsoft.com/office/powerpoint/2010/main" val="661288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836" y="244616"/>
            <a:ext cx="8824394" cy="1726797"/>
          </a:xfrm>
        </p:spPr>
        <p:txBody>
          <a:bodyPr>
            <a:noAutofit/>
          </a:bodyPr>
          <a:lstStyle/>
          <a:p>
            <a:pPr marL="365760" indent="-256032">
              <a:spcBef>
                <a:spcPts val="0"/>
              </a:spcBef>
              <a:defRPr/>
            </a:pPr>
            <a:r>
              <a:rPr lang="en-US" dirty="0">
                <a:solidFill>
                  <a:srgbClr val="003469"/>
                </a:solidFill>
                <a:uFill>
                  <a:solidFill>
                    <a:schemeClr val="tx2">
                      <a:lumMod val="40000"/>
                      <a:lumOff val="60000"/>
                    </a:schemeClr>
                  </a:solidFill>
                </a:uFill>
                <a:latin typeface="Garamond" pitchFamily="18" charset="0"/>
                <a:ea typeface="Lucida Sans Unicode" pitchFamily="34" charset="0"/>
                <a:cs typeface="Lucida Sans Unicode" pitchFamily="34" charset="0"/>
              </a:rPr>
              <a:t>You will also need to download the Cost Report Schedules and Instructions from the Department of Mental Health website:</a:t>
            </a:r>
          </a:p>
        </p:txBody>
      </p:sp>
      <p:sp>
        <p:nvSpPr>
          <p:cNvPr id="2" name="TextBox 1">
            <a:extLst>
              <a:ext uri="{FF2B5EF4-FFF2-40B4-BE49-F238E27FC236}">
                <a16:creationId xmlns:a16="http://schemas.microsoft.com/office/drawing/2014/main" id="{5644990C-A9AB-41DF-BE56-E4CDAA049DE6}"/>
              </a:ext>
            </a:extLst>
          </p:cNvPr>
          <p:cNvSpPr txBox="1"/>
          <p:nvPr/>
        </p:nvSpPr>
        <p:spPr>
          <a:xfrm>
            <a:off x="28951" y="1971413"/>
            <a:ext cx="9018164" cy="523220"/>
          </a:xfrm>
          <a:prstGeom prst="rect">
            <a:avLst/>
          </a:prstGeom>
          <a:noFill/>
        </p:spPr>
        <p:txBody>
          <a:bodyPr wrap="square" rtlCol="0">
            <a:spAutoFit/>
          </a:bodyPr>
          <a:lstStyle/>
          <a:p>
            <a:pPr marL="365760" indent="-256032" algn="ctr">
              <a:defRPr/>
            </a:pPr>
            <a:r>
              <a:rPr lang="en-US" sz="2800" b="1" dirty="0">
                <a:solidFill>
                  <a:schemeClr val="accent3">
                    <a:lumMod val="75000"/>
                  </a:schemeClr>
                </a:solidFill>
                <a:latin typeface="Garamond" pitchFamily="18" charset="0"/>
                <a:hlinkClick r:id="rId2"/>
              </a:rPr>
              <a:t>www.rcdmh.org/Doing-Business/Provider-Connect</a:t>
            </a:r>
            <a:endParaRPr lang="en-US" sz="2800" b="1" dirty="0">
              <a:solidFill>
                <a:schemeClr val="accent3">
                  <a:lumMod val="75000"/>
                </a:schemeClr>
              </a:solidFill>
              <a:latin typeface="Garamond" pitchFamily="18" charset="0"/>
            </a:endParaRPr>
          </a:p>
        </p:txBody>
      </p:sp>
      <p:pic>
        <p:nvPicPr>
          <p:cNvPr id="1028" name="Picture 4" descr="3D-man-computer - The Partnership"/>
          <p:cNvPicPr>
            <a:picLocks noChangeAspect="1" noChangeArrowheads="1"/>
          </p:cNvPicPr>
          <p:nvPr/>
        </p:nvPicPr>
        <p:blipFill rotWithShape="1">
          <a:blip r:embed="rId3">
            <a:extLst>
              <a:ext uri="{28A0092B-C50C-407E-A947-70E740481C1C}">
                <a14:useLocalDpi xmlns:a14="http://schemas.microsoft.com/office/drawing/2010/main" val="0"/>
              </a:ext>
            </a:extLst>
          </a:blip>
          <a:srcRect l="9844" t="6215" r="5533" b="5743"/>
          <a:stretch/>
        </p:blipFill>
        <p:spPr bwMode="auto">
          <a:xfrm>
            <a:off x="3160051" y="2642996"/>
            <a:ext cx="2755964" cy="4215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7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d Men Old Phone Stock Illustration 105756878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5169" t="8466" r="13447" b="13493"/>
          <a:stretch/>
        </p:blipFill>
        <p:spPr bwMode="auto">
          <a:xfrm>
            <a:off x="5454786" y="367662"/>
            <a:ext cx="3556799" cy="4187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65137" y="678099"/>
            <a:ext cx="5186335" cy="1420667"/>
          </a:xfrm>
        </p:spPr>
        <p:txBody>
          <a:bodyPr anchor="ctr">
            <a:normAutofit/>
          </a:bodyPr>
          <a:lstStyle/>
          <a:p>
            <a:r>
              <a:rPr lang="en-US" sz="9600" b="1" dirty="0">
                <a:solidFill>
                  <a:srgbClr val="C00000"/>
                </a:solidFill>
                <a:latin typeface="Bodoni MT Black" panose="02070A03080606020203" pitchFamily="18" charset="0"/>
                <a:ea typeface="+mn-ea"/>
                <a:cs typeface="+mn-cs"/>
              </a:rPr>
              <a:t>MUTE</a:t>
            </a:r>
            <a:endParaRPr lang="en-US" sz="4000" dirty="0">
              <a:latin typeface="Garamond" pitchFamily="18" charset="0"/>
              <a:ea typeface="Lucida Sans Unicode" pitchFamily="34" charset="0"/>
              <a:cs typeface="Lucida Sans Unicode" pitchFamily="34" charset="0"/>
            </a:endParaRPr>
          </a:p>
        </p:txBody>
      </p:sp>
      <p:pic>
        <p:nvPicPr>
          <p:cNvPr id="9" name="Picture 8" descr="reminder - Hoffman-Boston"/>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355249">
            <a:off x="412039" y="2249246"/>
            <a:ext cx="3389911" cy="2205112"/>
          </a:xfrm>
          <a:prstGeom prst="rect">
            <a:avLst/>
          </a:prstGeom>
          <a:noFill/>
          <a:ln>
            <a:noFill/>
          </a:ln>
        </p:spPr>
      </p:pic>
      <p:sp>
        <p:nvSpPr>
          <p:cNvPr id="7" name="Rectangle 6"/>
          <p:cNvSpPr/>
          <p:nvPr/>
        </p:nvSpPr>
        <p:spPr>
          <a:xfrm>
            <a:off x="3198728" y="4323299"/>
            <a:ext cx="4121706" cy="769441"/>
          </a:xfrm>
          <a:prstGeom prst="rect">
            <a:avLst/>
          </a:prstGeom>
        </p:spPr>
        <p:txBody>
          <a:bodyPr wrap="none">
            <a:spAutoFit/>
          </a:bodyPr>
          <a:lstStyle/>
          <a:p>
            <a:r>
              <a:rPr lang="en-US" sz="4400" dirty="0">
                <a:latin typeface="Garamond" pitchFamily="18" charset="0"/>
                <a:ea typeface="Lucida Sans Unicode" pitchFamily="34" charset="0"/>
                <a:cs typeface="Lucida Sans Unicode" pitchFamily="34" charset="0"/>
              </a:rPr>
              <a:t>Yourselves please!</a:t>
            </a:r>
            <a:endParaRPr lang="en-US" sz="4400" dirty="0"/>
          </a:p>
        </p:txBody>
      </p:sp>
    </p:spTree>
    <p:extLst>
      <p:ext uri="{BB962C8B-B14F-4D97-AF65-F5344CB8AC3E}">
        <p14:creationId xmlns:p14="http://schemas.microsoft.com/office/powerpoint/2010/main" val="42780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268" y="59267"/>
            <a:ext cx="4961465" cy="6798733"/>
          </a:xfrm>
        </p:spPr>
        <p:txBody>
          <a:bodyPr>
            <a:normAutofit fontScale="92500"/>
          </a:bodyPr>
          <a:lstStyle/>
          <a:p>
            <a:pPr indent="-255588" algn="l">
              <a:lnSpc>
                <a:spcPct val="90000"/>
              </a:lnSpc>
              <a:spcBef>
                <a:spcPct val="50000"/>
              </a:spcBef>
              <a:defRPr/>
            </a:pPr>
            <a:r>
              <a:rPr lang="en-US" sz="3500" b="1" dirty="0">
                <a:solidFill>
                  <a:schemeClr val="tx1"/>
                </a:solidFill>
                <a:latin typeface="Garamond" pitchFamily="18" charset="0"/>
              </a:rPr>
              <a:t>General Information on Completing the Schedules:</a:t>
            </a:r>
          </a:p>
          <a:p>
            <a:pPr marL="365125" indent="-255588" algn="l">
              <a:lnSpc>
                <a:spcPct val="90000"/>
              </a:lnSpc>
              <a:spcBef>
                <a:spcPct val="50000"/>
              </a:spcBef>
              <a:buClr>
                <a:srgbClr val="002060"/>
              </a:buClr>
              <a:buSzPct val="85000"/>
              <a:buFont typeface="Wingdings" pitchFamily="2" charset="2"/>
              <a:buChar char="§"/>
              <a:defRPr/>
            </a:pPr>
            <a:r>
              <a:rPr lang="en-US" sz="2600" dirty="0">
                <a:solidFill>
                  <a:schemeClr val="tx1"/>
                </a:solidFill>
                <a:latin typeface="Garamond" pitchFamily="18" charset="0"/>
                <a:cs typeface="Arial" pitchFamily="34" charset="0"/>
              </a:rPr>
              <a:t>Complete all the appropriate information regarding your agency in the heading area of Schedule 1.</a:t>
            </a:r>
          </a:p>
          <a:p>
            <a:pPr marL="365125" indent="-255588" algn="l">
              <a:lnSpc>
                <a:spcPct val="90000"/>
              </a:lnSpc>
              <a:spcBef>
                <a:spcPct val="50000"/>
              </a:spcBef>
              <a:buClr>
                <a:srgbClr val="002060"/>
              </a:buClr>
              <a:buSzPct val="85000"/>
              <a:buFont typeface="Wingdings" pitchFamily="2" charset="2"/>
              <a:buChar char="§"/>
              <a:defRPr/>
            </a:pPr>
            <a:r>
              <a:rPr lang="en-US" sz="2600" dirty="0">
                <a:solidFill>
                  <a:schemeClr val="tx1"/>
                </a:solidFill>
                <a:latin typeface="Garamond" pitchFamily="18" charset="0"/>
                <a:cs typeface="Arial" pitchFamily="34" charset="0"/>
              </a:rPr>
              <a:t>Also complete the contact information at the bottom of Schedule 5.</a:t>
            </a:r>
          </a:p>
          <a:p>
            <a:pPr marL="365125" indent="-255588" algn="l">
              <a:lnSpc>
                <a:spcPct val="90000"/>
              </a:lnSpc>
              <a:spcBef>
                <a:spcPct val="50000"/>
              </a:spcBef>
              <a:buClr>
                <a:srgbClr val="002060"/>
              </a:buClr>
              <a:buSzPct val="85000"/>
              <a:buFont typeface="Wingdings" pitchFamily="2" charset="2"/>
              <a:buChar char="§"/>
              <a:defRPr/>
            </a:pPr>
            <a:endParaRPr lang="en-US" dirty="0">
              <a:solidFill>
                <a:schemeClr val="tx1"/>
              </a:solidFill>
              <a:latin typeface="Garamond" pitchFamily="18" charset="0"/>
              <a:cs typeface="Arial" pitchFamily="34" charset="0"/>
            </a:endParaRPr>
          </a:p>
          <a:p>
            <a:pPr marL="365125" indent="-255588" algn="l">
              <a:lnSpc>
                <a:spcPct val="90000"/>
              </a:lnSpc>
              <a:spcBef>
                <a:spcPct val="50000"/>
              </a:spcBef>
              <a:buClr>
                <a:srgbClr val="002060"/>
              </a:buClr>
              <a:buSzPct val="85000"/>
              <a:buFont typeface="Wingdings" pitchFamily="2" charset="2"/>
              <a:buChar char="§"/>
              <a:defRPr/>
            </a:pPr>
            <a:r>
              <a:rPr lang="en-US" sz="2600" b="1" i="1" u="sng" dirty="0">
                <a:solidFill>
                  <a:schemeClr val="tx1"/>
                </a:solidFill>
                <a:latin typeface="Garamond" pitchFamily="18" charset="0"/>
                <a:cs typeface="Arial" pitchFamily="34" charset="0"/>
              </a:rPr>
              <a:t>All figures that need to be completed by your agency are highlighted in </a:t>
            </a:r>
            <a:r>
              <a:rPr lang="en-US" sz="2600" b="1" i="1" u="sng" dirty="0">
                <a:solidFill>
                  <a:srgbClr val="00B050"/>
                </a:solidFill>
                <a:latin typeface="Garamond" pitchFamily="18" charset="0"/>
                <a:cs typeface="Arial" pitchFamily="34" charset="0"/>
              </a:rPr>
              <a:t>green</a:t>
            </a:r>
            <a:r>
              <a:rPr lang="en-US" sz="2600" b="1" i="1" u="sng" dirty="0">
                <a:solidFill>
                  <a:schemeClr val="tx1"/>
                </a:solidFill>
                <a:latin typeface="Garamond" pitchFamily="18" charset="0"/>
                <a:cs typeface="Arial" pitchFamily="34" charset="0"/>
              </a:rPr>
              <a:t>.</a:t>
            </a:r>
          </a:p>
          <a:p>
            <a:pPr marL="365125" indent="-255588" algn="l">
              <a:lnSpc>
                <a:spcPct val="90000"/>
              </a:lnSpc>
              <a:spcBef>
                <a:spcPct val="50000"/>
              </a:spcBef>
              <a:buClr>
                <a:srgbClr val="002060"/>
              </a:buClr>
              <a:buSzPct val="85000"/>
              <a:buFont typeface="Wingdings" pitchFamily="2" charset="2"/>
              <a:buChar char="§"/>
              <a:defRPr/>
            </a:pPr>
            <a:endParaRPr lang="en-US" sz="2600" b="1" dirty="0">
              <a:solidFill>
                <a:schemeClr val="tx1"/>
              </a:solidFill>
              <a:latin typeface="Garamond" pitchFamily="18" charset="0"/>
              <a:cs typeface="Arial" pitchFamily="34" charset="0"/>
            </a:endParaRPr>
          </a:p>
          <a:p>
            <a:pPr marL="365125" indent="-255588" algn="l">
              <a:lnSpc>
                <a:spcPct val="90000"/>
              </a:lnSpc>
              <a:spcBef>
                <a:spcPct val="50000"/>
              </a:spcBef>
              <a:buClr>
                <a:srgbClr val="002060"/>
              </a:buClr>
              <a:buSzPct val="85000"/>
              <a:buFont typeface="Wingdings" pitchFamily="2" charset="2"/>
              <a:buChar char="§"/>
              <a:defRPr/>
            </a:pPr>
            <a:r>
              <a:rPr lang="en-US" sz="2600" dirty="0">
                <a:solidFill>
                  <a:schemeClr val="tx1"/>
                </a:solidFill>
                <a:latin typeface="Garamond" pitchFamily="18" charset="0"/>
                <a:cs typeface="Arial" pitchFamily="34" charset="0"/>
              </a:rPr>
              <a:t>Please include cents on all dollar figures on your Cost Report. </a:t>
            </a:r>
            <a:r>
              <a:rPr lang="en-US" sz="2600" b="1" u="sng" dirty="0">
                <a:solidFill>
                  <a:srgbClr val="FF0000"/>
                </a:solidFill>
                <a:latin typeface="Garamond" pitchFamily="18" charset="0"/>
                <a:cs typeface="Arial" pitchFamily="34" charset="0"/>
              </a:rPr>
              <a:t>Do not round to the nearest dollar!</a:t>
            </a:r>
            <a:r>
              <a:rPr lang="en-US" sz="2600" b="1" dirty="0">
                <a:solidFill>
                  <a:srgbClr val="FF0000"/>
                </a:solidFill>
                <a:latin typeface="Garamond" pitchFamily="18" charset="0"/>
                <a:cs typeface="Arial" pitchFamily="34" charset="0"/>
              </a:rPr>
              <a:t>  </a:t>
            </a:r>
          </a:p>
          <a:p>
            <a:pPr marL="365125" indent="-255588" algn="l">
              <a:lnSpc>
                <a:spcPct val="90000"/>
              </a:lnSpc>
              <a:buFont typeface="Wingdings 3" pitchFamily="18" charset="2"/>
              <a:buChar char=""/>
              <a:defRPr/>
            </a:pPr>
            <a:endParaRPr lang="en-US" dirty="0">
              <a:solidFill>
                <a:schemeClr val="tx1"/>
              </a:solidFill>
            </a:endParaRPr>
          </a:p>
        </p:txBody>
      </p:sp>
      <p:pic>
        <p:nvPicPr>
          <p:cNvPr id="5" name="Picture 4">
            <a:extLst>
              <a:ext uri="{FF2B5EF4-FFF2-40B4-BE49-F238E27FC236}">
                <a16:creationId xmlns:a16="http://schemas.microsoft.com/office/drawing/2014/main" id="{E5D7EEC2-6072-41B6-9290-48E52C96FB6A}"/>
              </a:ext>
            </a:extLst>
          </p:cNvPr>
          <p:cNvPicPr>
            <a:picLocks noChangeAspect="1"/>
          </p:cNvPicPr>
          <p:nvPr/>
        </p:nvPicPr>
        <p:blipFill>
          <a:blip r:embed="rId3"/>
          <a:stretch>
            <a:fillRect/>
          </a:stretch>
        </p:blipFill>
        <p:spPr>
          <a:xfrm>
            <a:off x="5147732" y="0"/>
            <a:ext cx="3996267"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B197B-64DE-4EBA-9933-6817A116405F}"/>
              </a:ext>
            </a:extLst>
          </p:cNvPr>
          <p:cNvPicPr>
            <a:picLocks noChangeAspect="1"/>
          </p:cNvPicPr>
          <p:nvPr/>
        </p:nvPicPr>
        <p:blipFill rotWithShape="1">
          <a:blip r:embed="rId2"/>
          <a:srcRect l="6849" t="37996"/>
          <a:stretch/>
        </p:blipFill>
        <p:spPr>
          <a:xfrm>
            <a:off x="4572000" y="2484966"/>
            <a:ext cx="4571999" cy="4252249"/>
          </a:xfrm>
          <a:prstGeom prst="rect">
            <a:avLst/>
          </a:prstGeom>
          <a:ln>
            <a:solidFill>
              <a:schemeClr val="bg1">
                <a:lumMod val="85000"/>
              </a:schemeClr>
            </a:solidFill>
          </a:ln>
        </p:spPr>
      </p:pic>
      <p:sp>
        <p:nvSpPr>
          <p:cNvPr id="2" name="Title 1"/>
          <p:cNvSpPr>
            <a:spLocks noGrp="1"/>
          </p:cNvSpPr>
          <p:nvPr>
            <p:ph type="ctrTitle"/>
          </p:nvPr>
        </p:nvSpPr>
        <p:spPr>
          <a:xfrm>
            <a:off x="368300" y="120785"/>
            <a:ext cx="8280400" cy="678144"/>
          </a:xfrm>
        </p:spPr>
        <p:txBody>
          <a:bodyPr>
            <a:noAutofit/>
          </a:bodyPr>
          <a:lstStyle/>
          <a:p>
            <a:pPr>
              <a:defRPr/>
            </a:pPr>
            <a:r>
              <a:rPr lang="en-US" sz="3400" b="1" dirty="0">
                <a:solidFill>
                  <a:srgbClr val="893B81"/>
                </a:solidFill>
                <a:latin typeface="Arial Black" panose="020B0A04020102020204" pitchFamily="34" charset="0"/>
              </a:rPr>
              <a:t>Cost Report Overview: Schedule 1</a:t>
            </a:r>
          </a:p>
        </p:txBody>
      </p:sp>
      <p:sp>
        <p:nvSpPr>
          <p:cNvPr id="3" name="Subtitle 2"/>
          <p:cNvSpPr>
            <a:spLocks noGrp="1"/>
          </p:cNvSpPr>
          <p:nvPr>
            <p:ph type="subTitle" idx="1"/>
          </p:nvPr>
        </p:nvSpPr>
        <p:spPr>
          <a:xfrm>
            <a:off x="233464" y="1695026"/>
            <a:ext cx="4338537" cy="4896274"/>
          </a:xfrm>
        </p:spPr>
        <p:txBody>
          <a:bodyPr>
            <a:normAutofit/>
          </a:bodyPr>
          <a:lstStyle/>
          <a:p>
            <a:pPr algn="l"/>
            <a:r>
              <a:rPr lang="en-US" dirty="0">
                <a:solidFill>
                  <a:schemeClr val="tx1"/>
                </a:solidFill>
                <a:latin typeface="Garamond" pitchFamily="18" charset="0"/>
                <a:cs typeface="Arial" charset="0"/>
              </a:rPr>
              <a:t>The County needs to know how your agency is breaking out expenses and revenues </a:t>
            </a:r>
          </a:p>
          <a:p>
            <a:pPr marL="514350" indent="-514350" algn="l">
              <a:buFont typeface="+mj-lt"/>
              <a:buAutoNum type="alphaUcPeriod"/>
            </a:pPr>
            <a:r>
              <a:rPr lang="en-US" dirty="0">
                <a:solidFill>
                  <a:schemeClr val="tx1"/>
                </a:solidFill>
                <a:latin typeface="Garamond" pitchFamily="18" charset="0"/>
                <a:cs typeface="Arial" charset="0"/>
              </a:rPr>
              <a:t>Between County and your non-County programs; and</a:t>
            </a:r>
          </a:p>
          <a:p>
            <a:pPr marL="514350" indent="-514350" algn="l">
              <a:buAutoNum type="alphaUcPeriod"/>
            </a:pPr>
            <a:r>
              <a:rPr lang="en-US" dirty="0">
                <a:solidFill>
                  <a:schemeClr val="tx1"/>
                </a:solidFill>
                <a:latin typeface="Garamond" pitchFamily="18" charset="0"/>
                <a:cs typeface="Arial" charset="0"/>
              </a:rPr>
              <a:t>Between the various service types provided. </a:t>
            </a:r>
            <a:endParaRPr lang="en-US" dirty="0">
              <a:solidFill>
                <a:schemeClr val="tx1"/>
              </a:solidFill>
            </a:endParaRPr>
          </a:p>
        </p:txBody>
      </p:sp>
      <p:cxnSp>
        <p:nvCxnSpPr>
          <p:cNvPr id="5" name="Straight Arrow Connector 4">
            <a:extLst>
              <a:ext uri="{FF2B5EF4-FFF2-40B4-BE49-F238E27FC236}">
                <a16:creationId xmlns:a16="http://schemas.microsoft.com/office/drawing/2014/main" id="{3840A010-3080-4C56-9340-EA368C2814E8}"/>
              </a:ext>
            </a:extLst>
          </p:cNvPr>
          <p:cNvCxnSpPr/>
          <p:nvPr/>
        </p:nvCxnSpPr>
        <p:spPr>
          <a:xfrm flipV="1">
            <a:off x="3818468" y="4267071"/>
            <a:ext cx="1507067" cy="84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D09141E-78F4-44C6-AADF-C7830A3B1B59}"/>
              </a:ext>
            </a:extLst>
          </p:cNvPr>
          <p:cNvCxnSpPr/>
          <p:nvPr/>
        </p:nvCxnSpPr>
        <p:spPr>
          <a:xfrm flipV="1">
            <a:off x="3818467" y="6478334"/>
            <a:ext cx="1507067" cy="84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E5A4B9-E3C6-4809-8115-2E3EDC459386}"/>
              </a:ext>
            </a:extLst>
          </p:cNvPr>
          <p:cNvSpPr txBox="1"/>
          <p:nvPr/>
        </p:nvSpPr>
        <p:spPr>
          <a:xfrm>
            <a:off x="1696260" y="1054467"/>
            <a:ext cx="5751480" cy="523220"/>
          </a:xfrm>
          <a:prstGeom prst="rect">
            <a:avLst/>
          </a:prstGeom>
          <a:noFill/>
        </p:spPr>
        <p:txBody>
          <a:bodyPr wrap="square">
            <a:spAutoFit/>
          </a:bodyPr>
          <a:lstStyle/>
          <a:p>
            <a:pPr algn="l"/>
            <a:r>
              <a:rPr lang="en-US" sz="2800" b="1" u="sng" dirty="0">
                <a:latin typeface="Garamond" pitchFamily="18" charset="0"/>
                <a:cs typeface="Arial" charset="0"/>
              </a:rPr>
              <a:t>SCHEDULE 1-METHODOLOGY: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AA69837-49C3-4B3A-A8FD-843DA8D449CA}"/>
              </a:ext>
            </a:extLst>
          </p:cNvPr>
          <p:cNvSpPr txBox="1"/>
          <p:nvPr/>
        </p:nvSpPr>
        <p:spPr>
          <a:xfrm>
            <a:off x="102140" y="158353"/>
            <a:ext cx="4674141" cy="1754326"/>
          </a:xfrm>
          <a:prstGeom prst="rect">
            <a:avLst/>
          </a:prstGeom>
          <a:noFill/>
        </p:spPr>
        <p:txBody>
          <a:bodyPr wrap="square">
            <a:spAutoFit/>
          </a:bodyPr>
          <a:lstStyle/>
          <a:p>
            <a:r>
              <a:rPr lang="en-US" sz="3600" dirty="0">
                <a:solidFill>
                  <a:schemeClr val="tx1"/>
                </a:solidFill>
                <a:latin typeface="Garamond" pitchFamily="18" charset="0"/>
                <a:cs typeface="Arial" charset="0"/>
              </a:rPr>
              <a:t>There are three (3) allocation methods which are generally used:</a:t>
            </a:r>
          </a:p>
        </p:txBody>
      </p:sp>
      <p:grpSp>
        <p:nvGrpSpPr>
          <p:cNvPr id="11" name="Group 10">
            <a:extLst>
              <a:ext uri="{FF2B5EF4-FFF2-40B4-BE49-F238E27FC236}">
                <a16:creationId xmlns:a16="http://schemas.microsoft.com/office/drawing/2014/main" id="{B2EF7929-7E4D-46B8-B516-E44B3EAA0AAE}"/>
              </a:ext>
            </a:extLst>
          </p:cNvPr>
          <p:cNvGrpSpPr/>
          <p:nvPr/>
        </p:nvGrpSpPr>
        <p:grpSpPr>
          <a:xfrm>
            <a:off x="4727664" y="0"/>
            <a:ext cx="4396902" cy="2866950"/>
            <a:chOff x="14882" y="90888"/>
            <a:chExt cx="4484451" cy="3025303"/>
          </a:xfrm>
        </p:grpSpPr>
        <p:pic>
          <p:nvPicPr>
            <p:cNvPr id="8" name="Picture 7" descr="3d People Man Person Clipboard Stock Illustration 121949545 | Shutterstock">
              <a:extLst>
                <a:ext uri="{FF2B5EF4-FFF2-40B4-BE49-F238E27FC236}">
                  <a16:creationId xmlns:a16="http://schemas.microsoft.com/office/drawing/2014/main" id="{6F65726D-C94C-4B37-9CF0-C125796A8530}"/>
                </a:ext>
              </a:extLst>
            </p:cNvPr>
            <p:cNvPicPr/>
            <p:nvPr/>
          </p:nvPicPr>
          <p:blipFill rotWithShape="1">
            <a:blip r:embed="rId2">
              <a:extLst>
                <a:ext uri="{28A0092B-C50C-407E-A947-70E740481C1C}">
                  <a14:useLocalDpi xmlns:a14="http://schemas.microsoft.com/office/drawing/2010/main" val="0"/>
                </a:ext>
              </a:extLst>
            </a:blip>
            <a:srcRect l="5787" t="3816" r="7638" b="21497"/>
            <a:stretch/>
          </p:blipFill>
          <p:spPr bwMode="auto">
            <a:xfrm>
              <a:off x="14882" y="90888"/>
              <a:ext cx="4484451" cy="3025303"/>
            </a:xfrm>
            <a:prstGeom prst="rect">
              <a:avLst/>
            </a:prstGeom>
            <a:noFill/>
            <a:ln>
              <a:noFill/>
            </a:ln>
          </p:spPr>
        </p:pic>
        <p:sp>
          <p:nvSpPr>
            <p:cNvPr id="3" name="TextBox 2">
              <a:extLst>
                <a:ext uri="{FF2B5EF4-FFF2-40B4-BE49-F238E27FC236}">
                  <a16:creationId xmlns:a16="http://schemas.microsoft.com/office/drawing/2014/main" id="{B3AA4C91-38AA-4299-9453-E68791BD5DA9}"/>
                </a:ext>
              </a:extLst>
            </p:cNvPr>
            <p:cNvSpPr txBox="1"/>
            <p:nvPr/>
          </p:nvSpPr>
          <p:spPr>
            <a:xfrm>
              <a:off x="2386064" y="645449"/>
              <a:ext cx="1757919" cy="1916180"/>
            </a:xfrm>
            <a:prstGeom prst="rect">
              <a:avLst/>
            </a:prstGeom>
            <a:noFill/>
          </p:spPr>
          <p:txBody>
            <a:bodyPr wrap="square" rtlCol="0">
              <a:spAutoFit/>
            </a:bodyPr>
            <a:lstStyle/>
            <a:p>
              <a:pPr marL="285750" indent="-285750">
                <a:buFont typeface="Arial" panose="020B0604020202020204" pitchFamily="34" charset="0"/>
                <a:buChar char="•"/>
              </a:pPr>
              <a:r>
                <a:rPr lang="en-US" sz="1600" dirty="0"/>
                <a:t>Direct Allocation</a:t>
              </a:r>
            </a:p>
            <a:p>
              <a:endParaRPr lang="en-US" sz="1600" dirty="0"/>
            </a:p>
            <a:p>
              <a:pPr marL="285750" indent="-285750">
                <a:buFont typeface="Arial" panose="020B0604020202020204" pitchFamily="34" charset="0"/>
                <a:buChar char="•"/>
              </a:pPr>
              <a:r>
                <a:rPr lang="en-US" sz="1600" dirty="0"/>
                <a:t>Unit Base Allocation</a:t>
              </a:r>
            </a:p>
            <a:p>
              <a:endParaRPr lang="en-US" sz="1600" dirty="0"/>
            </a:p>
            <a:p>
              <a:pPr marL="285750" indent="-285750">
                <a:buFont typeface="Arial" panose="020B0604020202020204" pitchFamily="34" charset="0"/>
                <a:buChar char="•"/>
              </a:pPr>
              <a:r>
                <a:rPr lang="en-US" sz="1600" dirty="0"/>
                <a:t>Time Study</a:t>
              </a:r>
            </a:p>
          </p:txBody>
        </p:sp>
      </p:grpSp>
      <p:sp>
        <p:nvSpPr>
          <p:cNvPr id="7" name="TextBox 6">
            <a:extLst>
              <a:ext uri="{FF2B5EF4-FFF2-40B4-BE49-F238E27FC236}">
                <a16:creationId xmlns:a16="http://schemas.microsoft.com/office/drawing/2014/main" id="{FAD3AD51-2DB7-4480-AA67-EF983EE12D06}"/>
              </a:ext>
            </a:extLst>
          </p:cNvPr>
          <p:cNvSpPr txBox="1"/>
          <p:nvPr/>
        </p:nvSpPr>
        <p:spPr>
          <a:xfrm>
            <a:off x="340447" y="2731480"/>
            <a:ext cx="8151779" cy="3600986"/>
          </a:xfrm>
          <a:prstGeom prst="rect">
            <a:avLst/>
          </a:prstGeom>
          <a:noFill/>
        </p:spPr>
        <p:txBody>
          <a:bodyPr wrap="square">
            <a:spAutoFit/>
          </a:bodyPr>
          <a:lstStyle/>
          <a:p>
            <a:pPr algn="l">
              <a:buClr>
                <a:srgbClr val="002060"/>
              </a:buClr>
              <a:buSzPct val="85000"/>
              <a:buFont typeface="Wingdings" pitchFamily="2" charset="2"/>
              <a:buChar char="§"/>
            </a:pPr>
            <a:r>
              <a:rPr lang="en-US" sz="3000" b="1" u="sng" dirty="0">
                <a:solidFill>
                  <a:schemeClr val="tx1"/>
                </a:solidFill>
                <a:latin typeface="Garamond" pitchFamily="18" charset="0"/>
                <a:cs typeface="Arial" charset="0"/>
              </a:rPr>
              <a:t>Direct Allocation</a:t>
            </a:r>
            <a:r>
              <a:rPr lang="en-US" sz="3000" dirty="0">
                <a:solidFill>
                  <a:schemeClr val="tx1"/>
                </a:solidFill>
                <a:latin typeface="Garamond" pitchFamily="18" charset="0"/>
                <a:cs typeface="Arial" charset="0"/>
              </a:rPr>
              <a:t>: Cost is tracked at the level of the individual program and/or service type provided.</a:t>
            </a:r>
          </a:p>
          <a:p>
            <a:pPr algn="l">
              <a:buClr>
                <a:srgbClr val="002060"/>
              </a:buClr>
              <a:buSzPct val="85000"/>
              <a:buFont typeface="Wingdings" pitchFamily="2" charset="2"/>
              <a:buChar char="§"/>
            </a:pPr>
            <a:endParaRPr lang="en-US" sz="2400" dirty="0">
              <a:solidFill>
                <a:schemeClr val="tx1"/>
              </a:solidFill>
              <a:latin typeface="Garamond" pitchFamily="18" charset="0"/>
              <a:cs typeface="Arial" charset="0"/>
            </a:endParaRPr>
          </a:p>
          <a:p>
            <a:pPr algn="l">
              <a:buClr>
                <a:srgbClr val="002060"/>
              </a:buClr>
              <a:buSzPct val="85000"/>
              <a:buFont typeface="Wingdings" pitchFamily="2" charset="2"/>
              <a:buChar char="§"/>
            </a:pPr>
            <a:r>
              <a:rPr lang="en-US" sz="3000" b="1" u="sng" dirty="0">
                <a:solidFill>
                  <a:schemeClr val="tx1"/>
                </a:solidFill>
                <a:latin typeface="Garamond" pitchFamily="18" charset="0"/>
                <a:cs typeface="Arial" charset="0"/>
              </a:rPr>
              <a:t>Unit Based Allocation</a:t>
            </a:r>
            <a:r>
              <a:rPr lang="en-US" sz="3000" dirty="0">
                <a:solidFill>
                  <a:schemeClr val="tx1"/>
                </a:solidFill>
                <a:latin typeface="Garamond" pitchFamily="18" charset="0"/>
                <a:cs typeface="Arial" charset="0"/>
              </a:rPr>
              <a:t>: Weighted average based on actual units provided multiplied by their rates.</a:t>
            </a:r>
          </a:p>
          <a:p>
            <a:pPr algn="l">
              <a:buClr>
                <a:srgbClr val="002060"/>
              </a:buClr>
              <a:buSzPct val="85000"/>
              <a:buFont typeface="Wingdings" pitchFamily="2" charset="2"/>
              <a:buChar char="§"/>
            </a:pPr>
            <a:endParaRPr lang="en-US" sz="2400" dirty="0">
              <a:solidFill>
                <a:schemeClr val="tx1"/>
              </a:solidFill>
              <a:latin typeface="Garamond" pitchFamily="18" charset="0"/>
              <a:cs typeface="Arial" charset="0"/>
            </a:endParaRPr>
          </a:p>
          <a:p>
            <a:pPr algn="l">
              <a:buClr>
                <a:srgbClr val="002060"/>
              </a:buClr>
              <a:buSzPct val="85000"/>
              <a:buFont typeface="Wingdings" pitchFamily="2" charset="2"/>
              <a:buChar char="§"/>
            </a:pPr>
            <a:r>
              <a:rPr lang="en-US" sz="3000" b="1" u="sng" dirty="0">
                <a:solidFill>
                  <a:schemeClr val="tx1"/>
                </a:solidFill>
                <a:latin typeface="Garamond" pitchFamily="18" charset="0"/>
                <a:cs typeface="Arial" charset="0"/>
              </a:rPr>
              <a:t>Time Study</a:t>
            </a:r>
            <a:r>
              <a:rPr lang="en-US" sz="3000" dirty="0">
                <a:solidFill>
                  <a:schemeClr val="tx1"/>
                </a:solidFill>
                <a:latin typeface="Garamond" pitchFamily="18" charset="0"/>
                <a:cs typeface="Arial" charset="0"/>
              </a:rPr>
              <a:t>: Weighted average based on hours worked on County services.</a:t>
            </a:r>
          </a:p>
        </p:txBody>
      </p:sp>
    </p:spTree>
    <p:extLst>
      <p:ext uri="{BB962C8B-B14F-4D97-AF65-F5344CB8AC3E}">
        <p14:creationId xmlns:p14="http://schemas.microsoft.com/office/powerpoint/2010/main" val="164153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05EF0C-3511-467F-860A-C024A201A553}"/>
              </a:ext>
            </a:extLst>
          </p:cNvPr>
          <p:cNvSpPr>
            <a:spLocks noGrp="1"/>
          </p:cNvSpPr>
          <p:nvPr>
            <p:ph type="ctrTitle"/>
          </p:nvPr>
        </p:nvSpPr>
        <p:spPr>
          <a:xfrm>
            <a:off x="215899" y="215900"/>
            <a:ext cx="8704365" cy="964314"/>
          </a:xfrm>
        </p:spPr>
        <p:txBody>
          <a:bodyPr>
            <a:noAutofit/>
          </a:bodyPr>
          <a:lstStyle/>
          <a:p>
            <a:pPr>
              <a:spcBef>
                <a:spcPct val="50000"/>
              </a:spcBef>
              <a:defRPr/>
            </a:pPr>
            <a:r>
              <a:rPr lang="en-US" sz="3400" b="1" dirty="0">
                <a:solidFill>
                  <a:srgbClr val="893B81"/>
                </a:solidFill>
                <a:latin typeface="Arial Black" panose="020B0A04020102020204" pitchFamily="34" charset="0"/>
              </a:rPr>
              <a:t>Common Mistakes of Calculating Weighted Average</a:t>
            </a:r>
          </a:p>
        </p:txBody>
      </p:sp>
      <p:pic>
        <p:nvPicPr>
          <p:cNvPr id="14" name="Picture 13">
            <a:extLst>
              <a:ext uri="{FF2B5EF4-FFF2-40B4-BE49-F238E27FC236}">
                <a16:creationId xmlns:a16="http://schemas.microsoft.com/office/drawing/2014/main" id="{54B20768-AB96-8CD4-EDE8-B3E4C52EF60B}"/>
              </a:ext>
            </a:extLst>
          </p:cNvPr>
          <p:cNvPicPr>
            <a:picLocks noChangeAspect="1"/>
          </p:cNvPicPr>
          <p:nvPr/>
        </p:nvPicPr>
        <p:blipFill>
          <a:blip r:embed="rId3"/>
          <a:stretch>
            <a:fillRect/>
          </a:stretch>
        </p:blipFill>
        <p:spPr>
          <a:xfrm>
            <a:off x="424249" y="2794441"/>
            <a:ext cx="8571470" cy="3743371"/>
          </a:xfrm>
          <a:prstGeom prst="rect">
            <a:avLst/>
          </a:prstGeom>
        </p:spPr>
      </p:pic>
      <p:pic>
        <p:nvPicPr>
          <p:cNvPr id="15" name="Picture 14" descr="3d Small Person Standing Sad Pose Stock Illustration 456915322 |  Shutterstock">
            <a:extLst>
              <a:ext uri="{FF2B5EF4-FFF2-40B4-BE49-F238E27FC236}">
                <a16:creationId xmlns:a16="http://schemas.microsoft.com/office/drawing/2014/main" id="{FB678C2E-A2E8-004B-D026-C8838084D2E7}"/>
              </a:ext>
            </a:extLst>
          </p:cNvPr>
          <p:cNvPicPr/>
          <p:nvPr/>
        </p:nvPicPr>
        <p:blipFill rotWithShape="1">
          <a:blip r:embed="rId4">
            <a:extLst>
              <a:ext uri="{28A0092B-C50C-407E-A947-70E740481C1C}">
                <a14:useLocalDpi xmlns:a14="http://schemas.microsoft.com/office/drawing/2010/main" val="0"/>
              </a:ext>
            </a:extLst>
          </a:blip>
          <a:srcRect l="6339" t="3524" r="7012" b="14857"/>
          <a:stretch/>
        </p:blipFill>
        <p:spPr bwMode="auto">
          <a:xfrm>
            <a:off x="6219635" y="1180214"/>
            <a:ext cx="2621280" cy="2176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1671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Man Images – Browse 887,591 Stock Photos, Vectors, and Video | Adobe  Stock"/>
          <p:cNvPicPr/>
          <p:nvPr/>
        </p:nvPicPr>
        <p:blipFill rotWithShape="1">
          <a:blip r:embed="rId2" cstate="email">
            <a:extLst>
              <a:ext uri="{28A0092B-C50C-407E-A947-70E740481C1C}">
                <a14:useLocalDpi xmlns:a14="http://schemas.microsoft.com/office/drawing/2010/main" val="0"/>
              </a:ext>
            </a:extLst>
          </a:blip>
          <a:srcRect l="14077" t="4694" r="22706" b="10617"/>
          <a:stretch/>
        </p:blipFill>
        <p:spPr bwMode="auto">
          <a:xfrm>
            <a:off x="0" y="706120"/>
            <a:ext cx="1696720" cy="2306320"/>
          </a:xfrm>
          <a:prstGeom prst="rect">
            <a:avLst/>
          </a:prstGeom>
          <a:noFill/>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9011EFCC-A965-4CDA-8EC8-5906620BAAAA}"/>
              </a:ext>
            </a:extLst>
          </p:cNvPr>
          <p:cNvSpPr>
            <a:spLocks noGrp="1"/>
          </p:cNvSpPr>
          <p:nvPr>
            <p:ph type="ctrTitle"/>
          </p:nvPr>
        </p:nvSpPr>
        <p:spPr>
          <a:xfrm>
            <a:off x="215899" y="12700"/>
            <a:ext cx="8704365" cy="1236980"/>
          </a:xfrm>
        </p:spPr>
        <p:txBody>
          <a:bodyPr>
            <a:noAutofit/>
          </a:bodyPr>
          <a:lstStyle/>
          <a:p>
            <a:pPr>
              <a:spcBef>
                <a:spcPct val="50000"/>
              </a:spcBef>
              <a:defRPr/>
            </a:pPr>
            <a:r>
              <a:rPr lang="en-US" sz="3400" b="1" dirty="0">
                <a:solidFill>
                  <a:srgbClr val="893B81"/>
                </a:solidFill>
                <a:latin typeface="Arial Black" panose="020B0A04020102020204" pitchFamily="34" charset="0"/>
              </a:rPr>
              <a:t>Correct Method of Calculating Weighted Average</a:t>
            </a:r>
          </a:p>
        </p:txBody>
      </p:sp>
      <p:pic>
        <p:nvPicPr>
          <p:cNvPr id="7" name="Picture 6" descr="3D Man Images – Browse 887,591 Stock Photos, Vectors, and Video | Adobe  Stock"/>
          <p:cNvPicPr/>
          <p:nvPr/>
        </p:nvPicPr>
        <p:blipFill rotWithShape="1">
          <a:blip r:embed="rId2" cstate="email">
            <a:extLst>
              <a:ext uri="{28A0092B-C50C-407E-A947-70E740481C1C}">
                <a14:useLocalDpi xmlns:a14="http://schemas.microsoft.com/office/drawing/2010/main" val="0"/>
              </a:ext>
            </a:extLst>
          </a:blip>
          <a:srcRect l="14077" t="4694" r="22706" b="10617"/>
          <a:stretch/>
        </p:blipFill>
        <p:spPr bwMode="auto">
          <a:xfrm flipH="1">
            <a:off x="7435851" y="701040"/>
            <a:ext cx="1696720" cy="2306320"/>
          </a:xfrm>
          <a:prstGeom prst="rect">
            <a:avLst/>
          </a:prstGeom>
          <a:noFill/>
          <a:ln>
            <a:noFill/>
          </a:ln>
          <a:extLst>
            <a:ext uri="{53640926-AAD7-44D8-BBD7-CCE9431645EC}">
              <a14:shadowObscured xmlns:a14="http://schemas.microsoft.com/office/drawing/2010/main"/>
            </a:ext>
          </a:extLst>
        </p:spPr>
      </p:pic>
      <p:cxnSp>
        <p:nvCxnSpPr>
          <p:cNvPr id="15" name="Straight Arrow Connector 14">
            <a:extLst>
              <a:ext uri="{FF2B5EF4-FFF2-40B4-BE49-F238E27FC236}">
                <a16:creationId xmlns:a16="http://schemas.microsoft.com/office/drawing/2014/main" id="{A9F4EAF0-019B-D4C4-C0EE-E616D7956E46}"/>
              </a:ext>
            </a:extLst>
          </p:cNvPr>
          <p:cNvCxnSpPr>
            <a:cxnSpLocks/>
          </p:cNvCxnSpPr>
          <p:nvPr/>
        </p:nvCxnSpPr>
        <p:spPr>
          <a:xfrm>
            <a:off x="1084923" y="3653850"/>
            <a:ext cx="325120" cy="54051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5DAA24A-34A9-48B4-0C23-626DEAA96304}"/>
              </a:ext>
            </a:extLst>
          </p:cNvPr>
          <p:cNvPicPr>
            <a:picLocks noChangeAspect="1"/>
          </p:cNvPicPr>
          <p:nvPr/>
        </p:nvPicPr>
        <p:blipFill>
          <a:blip r:embed="rId3"/>
          <a:stretch>
            <a:fillRect/>
          </a:stretch>
        </p:blipFill>
        <p:spPr>
          <a:xfrm>
            <a:off x="121972" y="3007360"/>
            <a:ext cx="8888627" cy="3109414"/>
          </a:xfrm>
          <a:prstGeom prst="rect">
            <a:avLst/>
          </a:prstGeom>
        </p:spPr>
      </p:pic>
      <p:pic>
        <p:nvPicPr>
          <p:cNvPr id="22" name="Picture 21">
            <a:extLst>
              <a:ext uri="{FF2B5EF4-FFF2-40B4-BE49-F238E27FC236}">
                <a16:creationId xmlns:a16="http://schemas.microsoft.com/office/drawing/2014/main" id="{0054A742-7C83-78C0-1BD2-29C9C2C77487}"/>
              </a:ext>
            </a:extLst>
          </p:cNvPr>
          <p:cNvPicPr>
            <a:picLocks noChangeAspect="1"/>
          </p:cNvPicPr>
          <p:nvPr/>
        </p:nvPicPr>
        <p:blipFill>
          <a:blip r:embed="rId4"/>
          <a:stretch>
            <a:fillRect/>
          </a:stretch>
        </p:blipFill>
        <p:spPr>
          <a:xfrm>
            <a:off x="2700852" y="1986274"/>
            <a:ext cx="3304531" cy="848571"/>
          </a:xfrm>
          <a:prstGeom prst="rect">
            <a:avLst/>
          </a:prstGeom>
        </p:spPr>
      </p:pic>
    </p:spTree>
    <p:extLst>
      <p:ext uri="{BB962C8B-B14F-4D97-AF65-F5344CB8AC3E}">
        <p14:creationId xmlns:p14="http://schemas.microsoft.com/office/powerpoint/2010/main" val="287516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8465"/>
            <a:ext cx="8216900" cy="774337"/>
          </a:xfrm>
        </p:spPr>
        <p:txBody>
          <a:bodyPr>
            <a:normAutofit/>
          </a:bodyPr>
          <a:lstStyle/>
          <a:p>
            <a:r>
              <a:rPr lang="en-US" sz="3400" b="1" dirty="0">
                <a:solidFill>
                  <a:srgbClr val="893B81"/>
                </a:solidFill>
                <a:latin typeface="Arial Black" panose="020B0A04020102020204" pitchFamily="34" charset="0"/>
              </a:rPr>
              <a:t>Cost Report Overview: Schedule 2</a:t>
            </a:r>
          </a:p>
        </p:txBody>
      </p:sp>
      <p:sp>
        <p:nvSpPr>
          <p:cNvPr id="3" name="Subtitle 2"/>
          <p:cNvSpPr>
            <a:spLocks noGrp="1"/>
          </p:cNvSpPr>
          <p:nvPr>
            <p:ph type="subTitle" idx="1"/>
          </p:nvPr>
        </p:nvSpPr>
        <p:spPr>
          <a:xfrm>
            <a:off x="469900" y="933094"/>
            <a:ext cx="8407400" cy="3094566"/>
          </a:xfrm>
        </p:spPr>
        <p:txBody>
          <a:bodyPr>
            <a:noAutofit/>
          </a:bodyPr>
          <a:lstStyle/>
          <a:p>
            <a:pPr algn="l"/>
            <a:r>
              <a:rPr lang="en-US" b="1" u="sng" dirty="0">
                <a:solidFill>
                  <a:schemeClr val="tx1"/>
                </a:solidFill>
                <a:latin typeface="Garamond" pitchFamily="18" charset="0"/>
                <a:cs typeface="Arial" charset="0"/>
              </a:rPr>
              <a:t>SCHEDULE 2-EXPENSES:</a:t>
            </a:r>
            <a:r>
              <a:rPr lang="en-US" b="1" dirty="0">
                <a:solidFill>
                  <a:schemeClr val="tx1"/>
                </a:solidFill>
                <a:latin typeface="Garamond" pitchFamily="18" charset="0"/>
                <a:cs typeface="Arial" charset="0"/>
              </a:rPr>
              <a:t> </a:t>
            </a:r>
          </a:p>
          <a:p>
            <a:pPr algn="l"/>
            <a:r>
              <a:rPr lang="en-US" dirty="0">
                <a:solidFill>
                  <a:schemeClr val="tx1"/>
                </a:solidFill>
                <a:latin typeface="Garamond" pitchFamily="18" charset="0"/>
                <a:cs typeface="Arial" charset="0"/>
              </a:rPr>
              <a:t>The County will need your agency to break out the total and county expenses by the line items provided on the Schedule 2 form. Your agency will also need to allocate the expense across each service type provided based on the break-out explained in Schedule 1.</a:t>
            </a:r>
          </a:p>
          <a:p>
            <a:pPr algn="l"/>
            <a:endParaRPr lang="en-US" sz="2800" dirty="0">
              <a:solidFill>
                <a:schemeClr val="tx1"/>
              </a:solidFill>
              <a:latin typeface="Garamond" pitchFamily="18" charset="0"/>
              <a:cs typeface="Arial" charset="0"/>
            </a:endParaRPr>
          </a:p>
          <a:p>
            <a:pPr algn="l"/>
            <a:endParaRPr lang="en-US" sz="2800" dirty="0">
              <a:solidFill>
                <a:schemeClr val="tx1"/>
              </a:solidFill>
            </a:endParaRPr>
          </a:p>
        </p:txBody>
      </p:sp>
      <p:pic>
        <p:nvPicPr>
          <p:cNvPr id="1028" name="Picture 4" descr="✓ 3d business man presenting word join concept Stock Photo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324" t="4242" r="26215" b="9293"/>
          <a:stretch/>
        </p:blipFill>
        <p:spPr bwMode="auto">
          <a:xfrm>
            <a:off x="3105973" y="4165134"/>
            <a:ext cx="2590151" cy="2692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448" y="209725"/>
            <a:ext cx="8523214" cy="5888393"/>
          </a:xfrm>
        </p:spPr>
        <p:txBody>
          <a:bodyPr>
            <a:noAutofit/>
          </a:bodyPr>
          <a:lstStyle/>
          <a:p>
            <a:pPr algn="l"/>
            <a:r>
              <a:rPr lang="en-US" sz="2800" dirty="0">
                <a:solidFill>
                  <a:schemeClr val="tx1"/>
                </a:solidFill>
                <a:latin typeface="Garamond" pitchFamily="18" charset="0"/>
                <a:cs typeface="Arial" charset="0"/>
              </a:rPr>
              <a:t>Expenses found on this form should match the expenses on the financial statements provided to the County using the methodology on Schedule 1. </a:t>
            </a:r>
          </a:p>
          <a:p>
            <a:pPr algn="l"/>
            <a:endParaRPr lang="en-US" sz="2800" dirty="0">
              <a:solidFill>
                <a:schemeClr val="tx1"/>
              </a:solidFill>
              <a:latin typeface="Garamond" pitchFamily="18" charset="0"/>
              <a:cs typeface="Arial" charset="0"/>
            </a:endParaRPr>
          </a:p>
          <a:p>
            <a:pPr algn="l"/>
            <a:endParaRPr lang="en-US" sz="2800" dirty="0">
              <a:solidFill>
                <a:schemeClr val="tx1"/>
              </a:solidFill>
              <a:latin typeface="Garamond" pitchFamily="18" charset="0"/>
              <a:cs typeface="Arial" charset="0"/>
            </a:endParaRPr>
          </a:p>
          <a:p>
            <a:pPr algn="l"/>
            <a:endParaRPr lang="en-US" sz="2800" dirty="0">
              <a:solidFill>
                <a:schemeClr val="tx1"/>
              </a:solidFill>
              <a:latin typeface="Garamond" pitchFamily="18" charset="0"/>
              <a:cs typeface="Arial" charset="0"/>
            </a:endParaRPr>
          </a:p>
          <a:p>
            <a:pPr algn="l"/>
            <a:endParaRPr lang="en-US" sz="2800" dirty="0">
              <a:solidFill>
                <a:schemeClr val="tx1"/>
              </a:solidFill>
            </a:endParaRPr>
          </a:p>
        </p:txBody>
      </p:sp>
      <p:pic>
        <p:nvPicPr>
          <p:cNvPr id="5" name="Picture 4"/>
          <p:cNvPicPr>
            <a:picLocks noChangeAspect="1"/>
          </p:cNvPicPr>
          <p:nvPr/>
        </p:nvPicPr>
        <p:blipFill>
          <a:blip r:embed="rId2"/>
          <a:stretch>
            <a:fillRect/>
          </a:stretch>
        </p:blipFill>
        <p:spPr>
          <a:xfrm>
            <a:off x="1731785" y="1588770"/>
            <a:ext cx="5596539" cy="5269230"/>
          </a:xfrm>
          <a:prstGeom prst="rect">
            <a:avLst/>
          </a:prstGeom>
        </p:spPr>
      </p:pic>
    </p:spTree>
    <p:extLst>
      <p:ext uri="{BB962C8B-B14F-4D97-AF65-F5344CB8AC3E}">
        <p14:creationId xmlns:p14="http://schemas.microsoft.com/office/powerpoint/2010/main" val="1889676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79776" y="3330429"/>
            <a:ext cx="4207024" cy="3527571"/>
          </a:xfrm>
          <a:prstGeom prst="rect">
            <a:avLst/>
          </a:prstGeom>
        </p:spPr>
      </p:pic>
      <p:sp>
        <p:nvSpPr>
          <p:cNvPr id="2" name="Title 1"/>
          <p:cNvSpPr>
            <a:spLocks noGrp="1"/>
          </p:cNvSpPr>
          <p:nvPr>
            <p:ph type="ctrTitle"/>
          </p:nvPr>
        </p:nvSpPr>
        <p:spPr>
          <a:xfrm>
            <a:off x="266700" y="9526"/>
            <a:ext cx="8623300" cy="693420"/>
          </a:xfrm>
        </p:spPr>
        <p:txBody>
          <a:bodyPr>
            <a:noAutofit/>
          </a:bodyPr>
          <a:lstStyle/>
          <a:p>
            <a:r>
              <a:rPr lang="en-US" sz="3400" b="1" dirty="0">
                <a:solidFill>
                  <a:srgbClr val="893B81"/>
                </a:solidFill>
                <a:latin typeface="Arial Black" panose="020B0A04020102020204" pitchFamily="34" charset="0"/>
              </a:rPr>
              <a:t>Cost Report Overview: Schedule 2A</a:t>
            </a:r>
          </a:p>
        </p:txBody>
      </p:sp>
      <p:sp>
        <p:nvSpPr>
          <p:cNvPr id="3" name="Subtitle 2"/>
          <p:cNvSpPr>
            <a:spLocks noGrp="1"/>
          </p:cNvSpPr>
          <p:nvPr>
            <p:ph type="subTitle" idx="1"/>
          </p:nvPr>
        </p:nvSpPr>
        <p:spPr>
          <a:xfrm>
            <a:off x="390525" y="752475"/>
            <a:ext cx="8499475" cy="3207129"/>
          </a:xfrm>
        </p:spPr>
        <p:txBody>
          <a:bodyPr>
            <a:normAutofit/>
          </a:bodyPr>
          <a:lstStyle/>
          <a:p>
            <a:pPr algn="l"/>
            <a:r>
              <a:rPr lang="en-US" sz="2800" b="1" u="sng" dirty="0">
                <a:solidFill>
                  <a:schemeClr val="tx1"/>
                </a:solidFill>
                <a:latin typeface="Garamond" pitchFamily="18" charset="0"/>
                <a:cs typeface="Arial" charset="0"/>
              </a:rPr>
              <a:t>SCHEDULE 2A-BOARD &amp; CARE:</a:t>
            </a:r>
            <a:r>
              <a:rPr lang="en-US" sz="2800" b="1" dirty="0">
                <a:solidFill>
                  <a:schemeClr val="tx1"/>
                </a:solidFill>
                <a:latin typeface="Garamond" pitchFamily="18" charset="0"/>
                <a:cs typeface="Arial" charset="0"/>
              </a:rPr>
              <a:t> </a:t>
            </a:r>
          </a:p>
          <a:p>
            <a:pPr algn="l"/>
            <a:r>
              <a:rPr lang="en-US" sz="2800" dirty="0">
                <a:solidFill>
                  <a:schemeClr val="tx1"/>
                </a:solidFill>
                <a:latin typeface="Garamond" pitchFamily="18" charset="0"/>
                <a:cs typeface="Arial" charset="0"/>
              </a:rPr>
              <a:t>If applicable, the County will need your agency to break out the total and county building related expenses by the line items provided on the Schedule 2A form. Your agency will also need to provide the total and county related square footage of your facility to determine the board and care cost per day.</a:t>
            </a:r>
          </a:p>
          <a:p>
            <a:pPr algn="l"/>
            <a:endParaRPr lang="en-US" sz="2800" dirty="0">
              <a:solidFill>
                <a:schemeClr val="tx1"/>
              </a:solidFill>
            </a:endParaRPr>
          </a:p>
        </p:txBody>
      </p:sp>
      <p:pic>
        <p:nvPicPr>
          <p:cNvPr id="1026" name="Picture 2" descr="3D guy sleeping on a wooden bed - isolated over white | Freestock photos"/>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31" r="2642" b="6434"/>
          <a:stretch/>
        </p:blipFill>
        <p:spPr bwMode="auto">
          <a:xfrm>
            <a:off x="0" y="4362274"/>
            <a:ext cx="3653813" cy="249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13048"/>
          <a:stretch/>
        </p:blipFill>
        <p:spPr>
          <a:xfrm>
            <a:off x="114300" y="2823932"/>
            <a:ext cx="5001049" cy="3965235"/>
          </a:xfrm>
          <a:prstGeom prst="rect">
            <a:avLst/>
          </a:prstGeom>
          <a:ln>
            <a:solidFill>
              <a:schemeClr val="bg1">
                <a:lumMod val="85000"/>
              </a:schemeClr>
            </a:solidFill>
          </a:ln>
        </p:spPr>
      </p:pic>
      <p:sp>
        <p:nvSpPr>
          <p:cNvPr id="2" name="Title 1"/>
          <p:cNvSpPr>
            <a:spLocks noGrp="1"/>
          </p:cNvSpPr>
          <p:nvPr>
            <p:ph type="ctrTitle"/>
          </p:nvPr>
        </p:nvSpPr>
        <p:spPr>
          <a:xfrm>
            <a:off x="393700" y="22225"/>
            <a:ext cx="8356600" cy="623727"/>
          </a:xfrm>
        </p:spPr>
        <p:txBody>
          <a:bodyPr>
            <a:normAutofit/>
          </a:bodyPr>
          <a:lstStyle/>
          <a:p>
            <a:r>
              <a:rPr lang="en-US" sz="3400" b="1" dirty="0">
                <a:solidFill>
                  <a:srgbClr val="893B81"/>
                </a:solidFill>
                <a:latin typeface="Arial Black" panose="020B0A04020102020204" pitchFamily="34" charset="0"/>
              </a:rPr>
              <a:t>Cost Report Overview: Schedule 3</a:t>
            </a:r>
          </a:p>
        </p:txBody>
      </p:sp>
      <p:sp>
        <p:nvSpPr>
          <p:cNvPr id="3" name="Subtitle 2"/>
          <p:cNvSpPr>
            <a:spLocks noGrp="1"/>
          </p:cNvSpPr>
          <p:nvPr>
            <p:ph type="subTitle" idx="1"/>
          </p:nvPr>
        </p:nvSpPr>
        <p:spPr>
          <a:xfrm>
            <a:off x="200025" y="681718"/>
            <a:ext cx="8743950" cy="2254250"/>
          </a:xfrm>
        </p:spPr>
        <p:txBody>
          <a:bodyPr>
            <a:normAutofit fontScale="92500"/>
          </a:bodyPr>
          <a:lstStyle/>
          <a:p>
            <a:pPr algn="l"/>
            <a:r>
              <a:rPr lang="en-US" sz="2800" b="1" u="sng" dirty="0">
                <a:solidFill>
                  <a:schemeClr val="tx1"/>
                </a:solidFill>
                <a:latin typeface="Garamond" pitchFamily="18" charset="0"/>
                <a:cs typeface="Arial" charset="0"/>
              </a:rPr>
              <a:t>SCHEDULE 3-REVENUES:</a:t>
            </a:r>
            <a:r>
              <a:rPr lang="en-US" sz="2800" b="1" dirty="0">
                <a:solidFill>
                  <a:schemeClr val="tx1"/>
                </a:solidFill>
                <a:latin typeface="Garamond" pitchFamily="18" charset="0"/>
                <a:cs typeface="Arial" charset="0"/>
              </a:rPr>
              <a:t> </a:t>
            </a:r>
          </a:p>
          <a:p>
            <a:pPr algn="l"/>
            <a:r>
              <a:rPr lang="en-US" sz="2800" dirty="0">
                <a:solidFill>
                  <a:schemeClr val="tx1"/>
                </a:solidFill>
                <a:latin typeface="Garamond" pitchFamily="18" charset="0"/>
                <a:cs typeface="Arial" charset="0"/>
              </a:rPr>
              <a:t>The County will need your agency to break out the total and county revenues by the line items provided on the Schedule 3 form. Your agency will also need to allocate the revenue across each service type provided based on the break-out explained in Schedule 1. </a:t>
            </a:r>
          </a:p>
          <a:p>
            <a:pPr algn="l"/>
            <a:endParaRPr lang="en-US" sz="2800" dirty="0">
              <a:solidFill>
                <a:schemeClr val="tx1"/>
              </a:solidFill>
            </a:endParaRPr>
          </a:p>
        </p:txBody>
      </p:sp>
      <p:sp>
        <p:nvSpPr>
          <p:cNvPr id="5" name="Rectangle 4"/>
          <p:cNvSpPr/>
          <p:nvPr/>
        </p:nvSpPr>
        <p:spPr>
          <a:xfrm>
            <a:off x="5115349" y="3279991"/>
            <a:ext cx="4137708" cy="2677656"/>
          </a:xfrm>
          <a:prstGeom prst="rect">
            <a:avLst/>
          </a:prstGeom>
        </p:spPr>
        <p:txBody>
          <a:bodyPr wrap="square">
            <a:spAutoFit/>
          </a:bodyPr>
          <a:lstStyle/>
          <a:p>
            <a:r>
              <a:rPr lang="en-US" sz="2800" dirty="0">
                <a:latin typeface="Garamond" pitchFamily="18" charset="0"/>
                <a:cs typeface="Arial" charset="0"/>
              </a:rPr>
              <a:t>Revenues found on this form should match the revenue on the financial statements provided to the County using the methodology on Schedule 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848"/>
          <a:stretch/>
        </p:blipFill>
        <p:spPr>
          <a:xfrm>
            <a:off x="5105654" y="1638300"/>
            <a:ext cx="4038346" cy="5129212"/>
          </a:xfrm>
          <a:prstGeom prst="rect">
            <a:avLst/>
          </a:prstGeom>
          <a:ln>
            <a:solidFill>
              <a:schemeClr val="bg1">
                <a:lumMod val="85000"/>
              </a:schemeClr>
            </a:solidFill>
          </a:ln>
        </p:spPr>
      </p:pic>
      <p:sp>
        <p:nvSpPr>
          <p:cNvPr id="2" name="Title 1"/>
          <p:cNvSpPr>
            <a:spLocks noGrp="1"/>
          </p:cNvSpPr>
          <p:nvPr>
            <p:ph type="ctrTitle"/>
          </p:nvPr>
        </p:nvSpPr>
        <p:spPr>
          <a:xfrm>
            <a:off x="0" y="0"/>
            <a:ext cx="9144000" cy="809897"/>
          </a:xfrm>
        </p:spPr>
        <p:txBody>
          <a:bodyPr>
            <a:normAutofit/>
          </a:bodyPr>
          <a:lstStyle/>
          <a:p>
            <a:r>
              <a:rPr lang="en-US" sz="3400" b="1" dirty="0">
                <a:solidFill>
                  <a:srgbClr val="893B81"/>
                </a:solidFill>
                <a:latin typeface="Arial Black" panose="020B0A04020102020204" pitchFamily="34" charset="0"/>
              </a:rPr>
              <a:t>Cost Report Overview: Schedule 4</a:t>
            </a:r>
          </a:p>
        </p:txBody>
      </p:sp>
      <p:pic>
        <p:nvPicPr>
          <p:cNvPr id="5" name="Picture 4" descr="A business without proper accounting will not run for long time.... -  Bangla HIsab | Calculator, How do you work, Accounting"/>
          <p:cNvPicPr/>
          <p:nvPr/>
        </p:nvPicPr>
        <p:blipFill rotWithShape="1">
          <a:blip r:embed="rId3" cstate="email">
            <a:extLst>
              <a:ext uri="{28A0092B-C50C-407E-A947-70E740481C1C}">
                <a14:useLocalDpi xmlns:a14="http://schemas.microsoft.com/office/drawing/2010/main" val="0"/>
              </a:ext>
            </a:extLst>
          </a:blip>
          <a:srcRect l="12128" t="8385" r="9194" b="9413"/>
          <a:stretch/>
        </p:blipFill>
        <p:spPr bwMode="auto">
          <a:xfrm>
            <a:off x="1568730" y="5037588"/>
            <a:ext cx="1615834" cy="1820412"/>
          </a:xfrm>
          <a:prstGeom prst="rect">
            <a:avLst/>
          </a:prstGeom>
          <a:noFill/>
          <a:ln>
            <a:noFill/>
          </a:ln>
        </p:spPr>
      </p:pic>
      <p:sp>
        <p:nvSpPr>
          <p:cNvPr id="3" name="Subtitle 2"/>
          <p:cNvSpPr>
            <a:spLocks noGrp="1"/>
          </p:cNvSpPr>
          <p:nvPr>
            <p:ph type="subTitle" idx="1"/>
          </p:nvPr>
        </p:nvSpPr>
        <p:spPr>
          <a:xfrm>
            <a:off x="142877" y="915035"/>
            <a:ext cx="4878864" cy="4392296"/>
          </a:xfrm>
        </p:spPr>
        <p:txBody>
          <a:bodyPr>
            <a:noAutofit/>
          </a:bodyPr>
          <a:lstStyle/>
          <a:p>
            <a:pPr algn="l"/>
            <a:r>
              <a:rPr lang="en-US" sz="2800" b="1" u="sng" dirty="0">
                <a:solidFill>
                  <a:schemeClr val="tx1"/>
                </a:solidFill>
                <a:latin typeface="Garamond" pitchFamily="18" charset="0"/>
                <a:cs typeface="Arial" charset="0"/>
              </a:rPr>
              <a:t>SCHEDULE 4-UNITS</a:t>
            </a:r>
            <a:r>
              <a:rPr lang="en-US" sz="2800" u="sng" dirty="0">
                <a:solidFill>
                  <a:schemeClr val="tx1"/>
                </a:solidFill>
                <a:latin typeface="Garamond" pitchFamily="18" charset="0"/>
                <a:cs typeface="Arial" charset="0"/>
              </a:rPr>
              <a:t>:</a:t>
            </a:r>
            <a:r>
              <a:rPr lang="en-US" sz="2800" dirty="0">
                <a:solidFill>
                  <a:schemeClr val="tx1"/>
                </a:solidFill>
                <a:latin typeface="Garamond" pitchFamily="18" charset="0"/>
                <a:cs typeface="Arial" charset="0"/>
              </a:rPr>
              <a:t> </a:t>
            </a:r>
          </a:p>
          <a:p>
            <a:pPr algn="l"/>
            <a:r>
              <a:rPr lang="en-US" sz="2800" dirty="0">
                <a:solidFill>
                  <a:schemeClr val="tx1"/>
                </a:solidFill>
                <a:latin typeface="Garamond" pitchFamily="18" charset="0"/>
                <a:cs typeface="Arial" charset="0"/>
              </a:rPr>
              <a:t>Total and County units provided by your agency should be tracked by your agency and will be required to be input on this form. </a:t>
            </a:r>
          </a:p>
          <a:p>
            <a:pPr algn="l"/>
            <a:endParaRPr lang="en-US" sz="1100" dirty="0">
              <a:solidFill>
                <a:schemeClr val="tx1"/>
              </a:solidFill>
              <a:latin typeface="Garamond" pitchFamily="18" charset="0"/>
              <a:cs typeface="Arial" charset="0"/>
            </a:endParaRPr>
          </a:p>
          <a:p>
            <a:pPr algn="l"/>
            <a:r>
              <a:rPr lang="en-US" sz="2800" dirty="0">
                <a:solidFill>
                  <a:schemeClr val="tx1"/>
                </a:solidFill>
                <a:latin typeface="Garamond" pitchFamily="18" charset="0"/>
                <a:cs typeface="Arial" charset="0"/>
              </a:rPr>
              <a:t>Your units entered on this form should match the unit documentation provided and should agree with the County units on file.</a:t>
            </a:r>
          </a:p>
          <a:p>
            <a:pPr algn="l"/>
            <a:endParaRPr lang="en-US" sz="2800" dirty="0">
              <a:solidFill>
                <a:schemeClr val="tx1"/>
              </a:solidFill>
              <a:latin typeface="Garamond" pitchFamily="18" charset="0"/>
              <a:cs typeface="Arial" charset="0"/>
            </a:endParaRPr>
          </a:p>
          <a:p>
            <a:pPr algn="l"/>
            <a:endParaRPr lang="en-US" sz="2800" dirty="0">
              <a:solidFill>
                <a:schemeClr val="tx1"/>
              </a:solidFill>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3d Man Thinking Thought Bubble Above Stock Illustration 126836021 |  Shutterstock"/>
          <p:cNvPicPr/>
          <p:nvPr/>
        </p:nvPicPr>
        <p:blipFill rotWithShape="1">
          <a:blip r:embed="rId2">
            <a:extLst>
              <a:ext uri="{28A0092B-C50C-407E-A947-70E740481C1C}">
                <a14:useLocalDpi xmlns:a14="http://schemas.microsoft.com/office/drawing/2010/main" val="0"/>
              </a:ext>
            </a:extLst>
          </a:blip>
          <a:srcRect l="17320" t="3618" r="26564" b="10064"/>
          <a:stretch/>
        </p:blipFill>
        <p:spPr bwMode="auto">
          <a:xfrm>
            <a:off x="2197917" y="1325461"/>
            <a:ext cx="4261406" cy="5419152"/>
          </a:xfrm>
          <a:prstGeom prst="rect">
            <a:avLst/>
          </a:prstGeom>
          <a:noFill/>
          <a:ln>
            <a:noFill/>
          </a:ln>
        </p:spPr>
      </p:pic>
      <p:sp>
        <p:nvSpPr>
          <p:cNvPr id="2" name="Title 1"/>
          <p:cNvSpPr>
            <a:spLocks noGrp="1"/>
          </p:cNvSpPr>
          <p:nvPr>
            <p:ph type="ctrTitle"/>
          </p:nvPr>
        </p:nvSpPr>
        <p:spPr>
          <a:xfrm>
            <a:off x="984639" y="389467"/>
            <a:ext cx="7086600" cy="1008954"/>
          </a:xfrm>
        </p:spPr>
        <p:txBody>
          <a:bodyPr>
            <a:normAutofit/>
          </a:bodyPr>
          <a:lstStyle/>
          <a:p>
            <a:r>
              <a:rPr lang="en-US" b="1" dirty="0">
                <a:solidFill>
                  <a:srgbClr val="893B81"/>
                </a:solidFill>
                <a:latin typeface="Arial Black" panose="020B0A04020102020204" pitchFamily="34" charset="0"/>
              </a:rPr>
              <a:t>What is a Cost Report?</a:t>
            </a:r>
          </a:p>
        </p:txBody>
      </p:sp>
      <p:sp>
        <p:nvSpPr>
          <p:cNvPr id="3" name="TextBox 2"/>
          <p:cNvSpPr txBox="1"/>
          <p:nvPr/>
        </p:nvSpPr>
        <p:spPr>
          <a:xfrm>
            <a:off x="2298585" y="1684043"/>
            <a:ext cx="2617364" cy="830997"/>
          </a:xfrm>
          <a:prstGeom prst="rect">
            <a:avLst/>
          </a:prstGeom>
          <a:noFill/>
        </p:spPr>
        <p:txBody>
          <a:bodyPr wrap="square" rtlCol="0">
            <a:spAutoFit/>
          </a:bodyPr>
          <a:lstStyle/>
          <a:p>
            <a:pPr algn="ctr"/>
            <a:r>
              <a:rPr lang="en-US" sz="2400" dirty="0">
                <a:solidFill>
                  <a:srgbClr val="C00000"/>
                </a:solidFill>
              </a:rPr>
              <a:t>A Cost </a:t>
            </a:r>
          </a:p>
          <a:p>
            <a:pPr algn="ctr"/>
            <a:r>
              <a:rPr lang="en-US" sz="2400" dirty="0">
                <a:solidFill>
                  <a:srgbClr val="C00000"/>
                </a:solidFill>
              </a:rPr>
              <a:t>Report???</a:t>
            </a:r>
          </a:p>
        </p:txBody>
      </p:sp>
    </p:spTree>
    <p:extLst>
      <p:ext uri="{BB962C8B-B14F-4D97-AF65-F5344CB8AC3E}">
        <p14:creationId xmlns:p14="http://schemas.microsoft.com/office/powerpoint/2010/main" val="393227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man training Images, Stock Photos &amp; Vectors | Shutterstock"/>
          <p:cNvPicPr/>
          <p:nvPr/>
        </p:nvPicPr>
        <p:blipFill rotWithShape="1">
          <a:blip r:embed="rId2">
            <a:extLst>
              <a:ext uri="{28A0092B-C50C-407E-A947-70E740481C1C}">
                <a14:useLocalDpi xmlns:a14="http://schemas.microsoft.com/office/drawing/2010/main" val="0"/>
              </a:ext>
            </a:extLst>
          </a:blip>
          <a:srcRect l="5852" b="6786"/>
          <a:stretch/>
        </p:blipFill>
        <p:spPr bwMode="auto">
          <a:xfrm>
            <a:off x="2431335" y="2357120"/>
            <a:ext cx="4467305" cy="3322320"/>
          </a:xfrm>
          <a:prstGeom prst="rect">
            <a:avLst/>
          </a:prstGeom>
          <a:ln>
            <a:noFill/>
          </a:ln>
          <a:effectLst>
            <a:softEdge rad="112500"/>
          </a:effectLst>
        </p:spPr>
      </p:pic>
      <p:sp>
        <p:nvSpPr>
          <p:cNvPr id="5" name="Subtitle 2"/>
          <p:cNvSpPr>
            <a:spLocks noGrp="1"/>
          </p:cNvSpPr>
          <p:nvPr>
            <p:ph type="subTitle" idx="1"/>
          </p:nvPr>
        </p:nvSpPr>
        <p:spPr>
          <a:xfrm>
            <a:off x="172720" y="149225"/>
            <a:ext cx="8757920" cy="2279015"/>
          </a:xfrm>
        </p:spPr>
        <p:txBody>
          <a:bodyPr>
            <a:noAutofit/>
          </a:bodyPr>
          <a:lstStyle/>
          <a:p>
            <a:r>
              <a:rPr lang="en-US" sz="4400" b="1" dirty="0">
                <a:solidFill>
                  <a:srgbClr val="FF0000"/>
                </a:solidFill>
                <a:latin typeface="Garamond" pitchFamily="18" charset="0"/>
                <a:cs typeface="Arial" charset="0"/>
              </a:rPr>
              <a:t>***Remember***</a:t>
            </a:r>
          </a:p>
          <a:p>
            <a:r>
              <a:rPr lang="en-US" dirty="0">
                <a:solidFill>
                  <a:schemeClr val="tx1"/>
                </a:solidFill>
                <a:latin typeface="Garamond" pitchFamily="18" charset="0"/>
                <a:cs typeface="Arial" charset="0"/>
              </a:rPr>
              <a:t>You can reconcile your County Units by finding and accessing your RDS reports and/or your ELMR reports. </a:t>
            </a:r>
          </a:p>
          <a:p>
            <a:pPr algn="l"/>
            <a:endParaRPr lang="en-US" sz="2800" dirty="0">
              <a:solidFill>
                <a:schemeClr val="tx1"/>
              </a:solidFill>
              <a:latin typeface="Arial" charset="0"/>
              <a:cs typeface="Arial" charset="0"/>
            </a:endParaRPr>
          </a:p>
        </p:txBody>
      </p:sp>
      <p:sp>
        <p:nvSpPr>
          <p:cNvPr id="6" name="Rectangle 5"/>
          <p:cNvSpPr/>
          <p:nvPr/>
        </p:nvSpPr>
        <p:spPr>
          <a:xfrm>
            <a:off x="540027" y="5521275"/>
            <a:ext cx="8249920" cy="1200329"/>
          </a:xfrm>
          <a:prstGeom prst="rect">
            <a:avLst/>
          </a:prstGeom>
        </p:spPr>
        <p:txBody>
          <a:bodyPr wrap="square">
            <a:spAutoFit/>
          </a:bodyPr>
          <a:lstStyle/>
          <a:p>
            <a:pPr algn="ctr"/>
            <a:r>
              <a:rPr lang="en-US" sz="2400" b="1" dirty="0">
                <a:solidFill>
                  <a:srgbClr val="893B81"/>
                </a:solidFill>
                <a:latin typeface="Garamond" panose="02020404030301010803" pitchFamily="18" charset="0"/>
              </a:rPr>
              <a:t>We will attempt to send out a preliminary unit reports soon to help aide in your reconciliation in order to identify any discrepancies ahead of time. </a:t>
            </a:r>
          </a:p>
        </p:txBody>
      </p:sp>
    </p:spTree>
    <p:extLst>
      <p:ext uri="{BB962C8B-B14F-4D97-AF65-F5344CB8AC3E}">
        <p14:creationId xmlns:p14="http://schemas.microsoft.com/office/powerpoint/2010/main" val="873324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 y="0"/>
            <a:ext cx="8724900" cy="741680"/>
          </a:xfrm>
        </p:spPr>
        <p:txBody>
          <a:bodyPr>
            <a:normAutofit/>
          </a:bodyPr>
          <a:lstStyle/>
          <a:p>
            <a:r>
              <a:rPr lang="en-US" sz="3400" b="1" dirty="0">
                <a:solidFill>
                  <a:srgbClr val="893B81"/>
                </a:solidFill>
                <a:latin typeface="Arial Black" panose="020B0A04020102020204" pitchFamily="34" charset="0"/>
              </a:rPr>
              <a:t>Cost Report Overview: Schedule 5</a:t>
            </a:r>
          </a:p>
        </p:txBody>
      </p:sp>
      <p:sp>
        <p:nvSpPr>
          <p:cNvPr id="3" name="Subtitle 2"/>
          <p:cNvSpPr>
            <a:spLocks noGrp="1"/>
          </p:cNvSpPr>
          <p:nvPr>
            <p:ph type="subTitle" idx="1"/>
          </p:nvPr>
        </p:nvSpPr>
        <p:spPr>
          <a:xfrm>
            <a:off x="679450" y="1329267"/>
            <a:ext cx="8132954" cy="5383033"/>
          </a:xfrm>
        </p:spPr>
        <p:txBody>
          <a:bodyPr>
            <a:normAutofit/>
          </a:bodyPr>
          <a:lstStyle/>
          <a:p>
            <a:pPr algn="l"/>
            <a:r>
              <a:rPr lang="en-US" b="1" u="sng" dirty="0">
                <a:solidFill>
                  <a:schemeClr val="tx1"/>
                </a:solidFill>
                <a:latin typeface="Garamond" pitchFamily="18" charset="0"/>
                <a:cs typeface="Arial" charset="0"/>
              </a:rPr>
              <a:t>SCHEDULE 5-SUMMARY REPORT:</a:t>
            </a:r>
            <a:r>
              <a:rPr lang="en-US" b="1" dirty="0">
                <a:solidFill>
                  <a:schemeClr val="tx1"/>
                </a:solidFill>
                <a:latin typeface="Garamond" pitchFamily="18" charset="0"/>
                <a:cs typeface="Arial" charset="0"/>
              </a:rPr>
              <a:t> </a:t>
            </a:r>
          </a:p>
          <a:p>
            <a:pPr algn="l"/>
            <a:r>
              <a:rPr lang="en-US" dirty="0">
                <a:solidFill>
                  <a:schemeClr val="tx1"/>
                </a:solidFill>
                <a:latin typeface="Garamond" pitchFamily="18" charset="0"/>
                <a:cs typeface="Arial" charset="0"/>
              </a:rPr>
              <a:t>The Schedule 5 automatically gathers the information inputted from the other schedules to provide you with a summary report. </a:t>
            </a:r>
          </a:p>
          <a:p>
            <a:pPr algn="l"/>
            <a:endParaRPr lang="en-US" dirty="0">
              <a:solidFill>
                <a:schemeClr val="tx1"/>
              </a:solidFill>
              <a:latin typeface="Garamond" pitchFamily="18" charset="0"/>
              <a:cs typeface="Arial" charset="0"/>
            </a:endParaRPr>
          </a:p>
        </p:txBody>
      </p:sp>
      <p:pic>
        <p:nvPicPr>
          <p:cNvPr id="5" name="Picture 4" descr="Jigsaw Puzzle 3d Man Images | Free Photos, PNG Stickers, Wallpapers &amp;  Backgrounds - rawpixel"/>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91360" y="3665537"/>
            <a:ext cx="5161280" cy="2958783"/>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342"/>
          <a:stretch/>
        </p:blipFill>
        <p:spPr>
          <a:xfrm>
            <a:off x="2425065" y="276225"/>
            <a:ext cx="6718935" cy="6581775"/>
          </a:xfrm>
          <a:prstGeom prst="rect">
            <a:avLst/>
          </a:prstGeom>
        </p:spPr>
      </p:pic>
      <p:sp>
        <p:nvSpPr>
          <p:cNvPr id="6" name="Rectangle 5"/>
          <p:cNvSpPr/>
          <p:nvPr/>
        </p:nvSpPr>
        <p:spPr>
          <a:xfrm>
            <a:off x="109057" y="171331"/>
            <a:ext cx="2316007" cy="6247864"/>
          </a:xfrm>
          <a:prstGeom prst="rect">
            <a:avLst/>
          </a:prstGeom>
        </p:spPr>
        <p:txBody>
          <a:bodyPr wrap="square">
            <a:spAutoFit/>
          </a:bodyPr>
          <a:lstStyle/>
          <a:p>
            <a:r>
              <a:rPr lang="en-US" sz="2200" b="1" dirty="0">
                <a:latin typeface="Garamond" pitchFamily="18" charset="0"/>
                <a:cs typeface="Arial" charset="0"/>
              </a:rPr>
              <a:t>At the top of the page,</a:t>
            </a:r>
            <a:r>
              <a:rPr lang="en-US" sz="2200" dirty="0">
                <a:latin typeface="Garamond" pitchFamily="18" charset="0"/>
                <a:cs typeface="Arial" charset="0"/>
              </a:rPr>
              <a:t> you will need to select your:</a:t>
            </a:r>
          </a:p>
          <a:p>
            <a:pPr marL="457200" indent="-457200">
              <a:buFont typeface="Arial" panose="020B0604020202020204" pitchFamily="34" charset="0"/>
              <a:buChar char="•"/>
            </a:pPr>
            <a:r>
              <a:rPr lang="en-US" sz="2000" b="1" dirty="0">
                <a:solidFill>
                  <a:srgbClr val="893B81"/>
                </a:solidFill>
                <a:latin typeface="Garamond" pitchFamily="18" charset="0"/>
                <a:cs typeface="Arial" charset="0"/>
              </a:rPr>
              <a:t>Contract Type</a:t>
            </a:r>
          </a:p>
          <a:p>
            <a:pPr marL="457200" indent="-457200">
              <a:buFont typeface="Arial" panose="020B0604020202020204" pitchFamily="34" charset="0"/>
              <a:buChar char="•"/>
            </a:pPr>
            <a:r>
              <a:rPr lang="en-US" sz="2000" b="1" dirty="0">
                <a:solidFill>
                  <a:srgbClr val="F8972A"/>
                </a:solidFill>
                <a:latin typeface="Garamond" pitchFamily="18" charset="0"/>
                <a:cs typeface="Arial" charset="0"/>
              </a:rPr>
              <a:t>Organization Type (profit or non-profit)</a:t>
            </a:r>
          </a:p>
          <a:p>
            <a:pPr marL="457200" indent="-457200">
              <a:buFont typeface="Arial" panose="020B0604020202020204" pitchFamily="34" charset="0"/>
              <a:buChar char="•"/>
            </a:pPr>
            <a:r>
              <a:rPr lang="en-US" sz="2000" b="1" dirty="0">
                <a:solidFill>
                  <a:schemeClr val="accent3">
                    <a:lumMod val="75000"/>
                  </a:schemeClr>
                </a:solidFill>
                <a:latin typeface="Garamond" pitchFamily="18" charset="0"/>
                <a:cs typeface="Arial" charset="0"/>
              </a:rPr>
              <a:t>Accounting Method (cash, accrual, or modified accrual) </a:t>
            </a:r>
          </a:p>
          <a:p>
            <a:endParaRPr lang="en-US" sz="2200" dirty="0">
              <a:latin typeface="Garamond" pitchFamily="18" charset="0"/>
              <a:cs typeface="Arial" charset="0"/>
            </a:endParaRPr>
          </a:p>
          <a:p>
            <a:endParaRPr lang="en-US" sz="2200" dirty="0">
              <a:latin typeface="Garamond" pitchFamily="18" charset="0"/>
              <a:cs typeface="Arial" charset="0"/>
            </a:endParaRPr>
          </a:p>
          <a:p>
            <a:r>
              <a:rPr lang="en-US" sz="2200" b="1" dirty="0">
                <a:latin typeface="Garamond" pitchFamily="18" charset="0"/>
                <a:cs typeface="Arial" charset="0"/>
              </a:rPr>
              <a:t>At the bottom of the page, </a:t>
            </a:r>
            <a:r>
              <a:rPr lang="en-US" sz="2200" dirty="0">
                <a:latin typeface="Garamond" pitchFamily="18" charset="0"/>
                <a:cs typeface="Arial" charset="0"/>
              </a:rPr>
              <a:t>please input your agency’s contact information.</a:t>
            </a:r>
            <a:endParaRPr lang="en-US" sz="2200" dirty="0"/>
          </a:p>
        </p:txBody>
      </p:sp>
      <p:cxnSp>
        <p:nvCxnSpPr>
          <p:cNvPr id="8" name="Straight Arrow Connector 7"/>
          <p:cNvCxnSpPr/>
          <p:nvPr/>
        </p:nvCxnSpPr>
        <p:spPr>
          <a:xfrm>
            <a:off x="7162800" y="171331"/>
            <a:ext cx="0" cy="7329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432800" y="171331"/>
            <a:ext cx="0" cy="7329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67572" y="5770880"/>
            <a:ext cx="514984" cy="4368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788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056" y="171331"/>
            <a:ext cx="3278442" cy="6155531"/>
          </a:xfrm>
          <a:prstGeom prst="rect">
            <a:avLst/>
          </a:prstGeom>
        </p:spPr>
        <p:txBody>
          <a:bodyPr wrap="square">
            <a:spAutoFit/>
          </a:bodyPr>
          <a:lstStyle/>
          <a:p>
            <a:r>
              <a:rPr lang="en-US" sz="2200" b="1" dirty="0">
                <a:latin typeface="Garamond" pitchFamily="18" charset="0"/>
                <a:cs typeface="Arial" charset="0"/>
              </a:rPr>
              <a:t>So what’s new?!</a:t>
            </a:r>
            <a:endParaRPr lang="en-US" sz="2200" dirty="0">
              <a:latin typeface="Garamond" pitchFamily="18" charset="0"/>
              <a:cs typeface="Arial" charset="0"/>
            </a:endParaRPr>
          </a:p>
          <a:p>
            <a:endParaRPr lang="en-US" sz="2200" dirty="0">
              <a:latin typeface="Garamond" pitchFamily="18" charset="0"/>
              <a:cs typeface="Arial" charset="0"/>
            </a:endParaRPr>
          </a:p>
          <a:p>
            <a:pPr marL="457200" indent="-457200">
              <a:buFont typeface="Arial" panose="020B0604020202020204" pitchFamily="34" charset="0"/>
              <a:buChar char="•"/>
            </a:pPr>
            <a:r>
              <a:rPr lang="en-US" dirty="0" err="1">
                <a:solidFill>
                  <a:srgbClr val="893B81"/>
                </a:solidFill>
                <a:latin typeface="Garamond" pitchFamily="18" charset="0"/>
                <a:cs typeface="Arial" charset="0"/>
              </a:rPr>
              <a:t>Medi</a:t>
            </a:r>
            <a:r>
              <a:rPr lang="en-US" dirty="0">
                <a:solidFill>
                  <a:srgbClr val="893B81"/>
                </a:solidFill>
                <a:latin typeface="Garamond" pitchFamily="18" charset="0"/>
                <a:cs typeface="Arial" charset="0"/>
              </a:rPr>
              <a:t>-Cal Units will be divided into two periods</a:t>
            </a:r>
          </a:p>
          <a:p>
            <a:pPr marL="457200" indent="-457200">
              <a:buFont typeface="Arial" panose="020B0604020202020204" pitchFamily="34" charset="0"/>
              <a:buChar char="•"/>
            </a:pPr>
            <a:r>
              <a:rPr lang="en-US" dirty="0">
                <a:solidFill>
                  <a:srgbClr val="893B81"/>
                </a:solidFill>
                <a:latin typeface="Garamond" pitchFamily="18" charset="0"/>
                <a:cs typeface="Arial" charset="0"/>
              </a:rPr>
              <a:t>PHE </a:t>
            </a:r>
          </a:p>
          <a:p>
            <a:pPr marL="914400" lvl="1" indent="-457200">
              <a:buFont typeface="Wingdings" panose="05000000000000000000" pitchFamily="2" charset="2"/>
              <a:buChar char="Ø"/>
            </a:pPr>
            <a:r>
              <a:rPr lang="en-US" dirty="0">
                <a:solidFill>
                  <a:srgbClr val="893B81"/>
                </a:solidFill>
                <a:latin typeface="Garamond" pitchFamily="18" charset="0"/>
                <a:cs typeface="Arial" charset="0"/>
              </a:rPr>
              <a:t>Actual CPU</a:t>
            </a:r>
          </a:p>
          <a:p>
            <a:pPr marL="457200" indent="-457200">
              <a:buFont typeface="Arial" panose="020B0604020202020204" pitchFamily="34" charset="0"/>
              <a:buChar char="•"/>
            </a:pPr>
            <a:r>
              <a:rPr lang="en-US" dirty="0">
                <a:solidFill>
                  <a:srgbClr val="893B81"/>
                </a:solidFill>
                <a:latin typeface="Garamond" pitchFamily="18" charset="0"/>
                <a:cs typeface="Arial" charset="0"/>
              </a:rPr>
              <a:t>APHE</a:t>
            </a:r>
          </a:p>
          <a:p>
            <a:pPr marL="914400" lvl="1" indent="-457200">
              <a:buFont typeface="Arial" panose="020B0604020202020204" pitchFamily="34" charset="0"/>
              <a:buChar char="•"/>
            </a:pPr>
            <a:r>
              <a:rPr lang="en-US" dirty="0">
                <a:solidFill>
                  <a:srgbClr val="893B81"/>
                </a:solidFill>
                <a:latin typeface="Garamond" pitchFamily="18" charset="0"/>
                <a:cs typeface="Arial" charset="0"/>
              </a:rPr>
              <a:t>Lower of:</a:t>
            </a:r>
          </a:p>
          <a:p>
            <a:pPr marL="1371600" lvl="2" indent="-457200">
              <a:buFont typeface="Wingdings" panose="05000000000000000000" pitchFamily="2" charset="2"/>
              <a:buChar char="Ø"/>
            </a:pPr>
            <a:r>
              <a:rPr lang="en-US" dirty="0">
                <a:solidFill>
                  <a:srgbClr val="893B81"/>
                </a:solidFill>
                <a:latin typeface="Garamond" pitchFamily="18" charset="0"/>
                <a:cs typeface="Arial" charset="0"/>
              </a:rPr>
              <a:t>Actual CPU</a:t>
            </a:r>
          </a:p>
          <a:p>
            <a:pPr marL="1371600" lvl="2" indent="-457200">
              <a:buFont typeface="Wingdings" panose="05000000000000000000" pitchFamily="2" charset="2"/>
              <a:buChar char="Ø"/>
            </a:pPr>
            <a:r>
              <a:rPr lang="en-US" dirty="0">
                <a:solidFill>
                  <a:srgbClr val="893B81"/>
                </a:solidFill>
                <a:latin typeface="Garamond" pitchFamily="18" charset="0"/>
                <a:cs typeface="Arial" charset="0"/>
              </a:rPr>
              <a:t>Published Charge</a:t>
            </a:r>
          </a:p>
          <a:p>
            <a:pPr marL="1371600" lvl="2" indent="-457200">
              <a:buFont typeface="Wingdings" panose="05000000000000000000" pitchFamily="2" charset="2"/>
              <a:buChar char="Ø"/>
            </a:pPr>
            <a:r>
              <a:rPr lang="en-US" dirty="0">
                <a:solidFill>
                  <a:srgbClr val="893B81"/>
                </a:solidFill>
                <a:latin typeface="Garamond" pitchFamily="18" charset="0"/>
                <a:cs typeface="Arial" charset="0"/>
              </a:rPr>
              <a:t>Rate Cap</a:t>
            </a:r>
            <a:endParaRPr lang="en-US" dirty="0">
              <a:solidFill>
                <a:schemeClr val="accent3">
                  <a:lumMod val="75000"/>
                </a:schemeClr>
              </a:solidFill>
              <a:latin typeface="Garamond" pitchFamily="18" charset="0"/>
              <a:cs typeface="Arial" charset="0"/>
            </a:endParaRPr>
          </a:p>
          <a:p>
            <a:endParaRPr lang="en-US" sz="2200" dirty="0">
              <a:latin typeface="Garamond" pitchFamily="18" charset="0"/>
              <a:cs typeface="Arial" charset="0"/>
            </a:endParaRPr>
          </a:p>
          <a:p>
            <a:r>
              <a:rPr lang="en-US" sz="2200" b="1" dirty="0">
                <a:latin typeface="Garamond" pitchFamily="18" charset="0"/>
                <a:cs typeface="Arial" charset="0"/>
              </a:rPr>
              <a:t>Is this extra work?</a:t>
            </a:r>
          </a:p>
          <a:p>
            <a:endParaRPr lang="en-US" sz="2200" b="1" dirty="0">
              <a:latin typeface="Garamond" pitchFamily="18" charset="0"/>
              <a:cs typeface="Arial" charset="0"/>
            </a:endParaRPr>
          </a:p>
          <a:p>
            <a:pPr marL="457200" indent="-457200">
              <a:buFont typeface="Arial" panose="020B0604020202020204" pitchFamily="34" charset="0"/>
              <a:buChar char="•"/>
            </a:pPr>
            <a:r>
              <a:rPr lang="en-US" dirty="0">
                <a:solidFill>
                  <a:srgbClr val="893B81"/>
                </a:solidFill>
                <a:latin typeface="Garamond" pitchFamily="18" charset="0"/>
                <a:cs typeface="Arial" charset="0"/>
              </a:rPr>
              <a:t>Not for you </a:t>
            </a:r>
            <a:r>
              <a:rPr lang="en-US" dirty="0">
                <a:solidFill>
                  <a:srgbClr val="893B81"/>
                </a:solidFill>
                <a:latin typeface="Garamond" pitchFamily="18" charset="0"/>
                <a:cs typeface="Arial" charset="0"/>
                <a:sym typeface="Wingdings" panose="05000000000000000000" pitchFamily="2" charset="2"/>
              </a:rPr>
              <a:t></a:t>
            </a:r>
          </a:p>
          <a:p>
            <a:pPr marL="457200" indent="-457200">
              <a:buFont typeface="Arial" panose="020B0604020202020204" pitchFamily="34" charset="0"/>
              <a:buChar char="•"/>
            </a:pPr>
            <a:r>
              <a:rPr lang="en-US" dirty="0">
                <a:solidFill>
                  <a:srgbClr val="893B81"/>
                </a:solidFill>
                <a:latin typeface="Garamond" pitchFamily="18" charset="0"/>
                <a:cs typeface="Arial" charset="0"/>
                <a:sym typeface="Wingdings" panose="05000000000000000000" pitchFamily="2" charset="2"/>
              </a:rPr>
              <a:t>RUHS – BH Fiscal will separate </a:t>
            </a:r>
            <a:r>
              <a:rPr lang="en-US" dirty="0" err="1">
                <a:solidFill>
                  <a:srgbClr val="893B81"/>
                </a:solidFill>
                <a:latin typeface="Garamond" pitchFamily="18" charset="0"/>
                <a:cs typeface="Arial" charset="0"/>
                <a:sym typeface="Wingdings" panose="05000000000000000000" pitchFamily="2" charset="2"/>
              </a:rPr>
              <a:t>Medi</a:t>
            </a:r>
            <a:r>
              <a:rPr lang="en-US" dirty="0">
                <a:solidFill>
                  <a:srgbClr val="893B81"/>
                </a:solidFill>
                <a:latin typeface="Garamond" pitchFamily="18" charset="0"/>
                <a:cs typeface="Arial" charset="0"/>
                <a:sym typeface="Wingdings" panose="05000000000000000000" pitchFamily="2" charset="2"/>
              </a:rPr>
              <a:t>-Cal Units for you during the reviewing process</a:t>
            </a:r>
            <a:endParaRPr lang="en-US" dirty="0">
              <a:solidFill>
                <a:schemeClr val="accent3">
                  <a:lumMod val="75000"/>
                </a:schemeClr>
              </a:solidFill>
              <a:latin typeface="Garamond" pitchFamily="18" charset="0"/>
              <a:cs typeface="Arial" charset="0"/>
            </a:endParaRPr>
          </a:p>
          <a:p>
            <a:endParaRPr lang="en-US" sz="2200" dirty="0"/>
          </a:p>
        </p:txBody>
      </p:sp>
      <p:sp>
        <p:nvSpPr>
          <p:cNvPr id="9" name="Rectangle 8"/>
          <p:cNvSpPr/>
          <p:nvPr/>
        </p:nvSpPr>
        <p:spPr>
          <a:xfrm>
            <a:off x="3387498" y="2371785"/>
            <a:ext cx="3609295" cy="400110"/>
          </a:xfrm>
          <a:prstGeom prst="rect">
            <a:avLst/>
          </a:prstGeom>
        </p:spPr>
        <p:txBody>
          <a:bodyPr wrap="square">
            <a:spAutoFit/>
          </a:bodyPr>
          <a:lstStyle/>
          <a:p>
            <a:r>
              <a:rPr lang="en-US" sz="2000" b="1" dirty="0">
                <a:solidFill>
                  <a:srgbClr val="0000CC"/>
                </a:solidFill>
                <a:latin typeface="Garamond" pitchFamily="18" charset="0"/>
                <a:cs typeface="Arial" charset="0"/>
              </a:rPr>
              <a:t>Contract Type: 100% </a:t>
            </a:r>
            <a:r>
              <a:rPr lang="en-US" sz="2000" b="1" dirty="0" err="1">
                <a:solidFill>
                  <a:srgbClr val="0000CC"/>
                </a:solidFill>
                <a:latin typeface="Garamond" pitchFamily="18" charset="0"/>
                <a:cs typeface="Arial" charset="0"/>
              </a:rPr>
              <a:t>Medi</a:t>
            </a:r>
            <a:r>
              <a:rPr lang="en-US" sz="2000" b="1" dirty="0">
                <a:solidFill>
                  <a:srgbClr val="0000CC"/>
                </a:solidFill>
                <a:latin typeface="Garamond" pitchFamily="18" charset="0"/>
                <a:cs typeface="Arial" charset="0"/>
              </a:rPr>
              <a:t>-Cal</a:t>
            </a:r>
          </a:p>
        </p:txBody>
      </p:sp>
      <p:sp>
        <p:nvSpPr>
          <p:cNvPr id="14" name="Rectangle 13"/>
          <p:cNvSpPr/>
          <p:nvPr/>
        </p:nvSpPr>
        <p:spPr>
          <a:xfrm>
            <a:off x="3387498" y="4388983"/>
            <a:ext cx="5544231" cy="400110"/>
          </a:xfrm>
          <a:prstGeom prst="rect">
            <a:avLst/>
          </a:prstGeom>
        </p:spPr>
        <p:txBody>
          <a:bodyPr wrap="square">
            <a:spAutoFit/>
          </a:bodyPr>
          <a:lstStyle/>
          <a:p>
            <a:r>
              <a:rPr lang="en-US" sz="2000" b="1" dirty="0">
                <a:solidFill>
                  <a:srgbClr val="0000CC"/>
                </a:solidFill>
                <a:latin typeface="Garamond" pitchFamily="18" charset="0"/>
                <a:cs typeface="Arial" charset="0"/>
              </a:rPr>
              <a:t>Contract Type: Actual Cost with  </a:t>
            </a:r>
            <a:r>
              <a:rPr lang="en-US" sz="2000" b="1" dirty="0" err="1">
                <a:solidFill>
                  <a:srgbClr val="0000CC"/>
                </a:solidFill>
                <a:latin typeface="Garamond" pitchFamily="18" charset="0"/>
                <a:cs typeface="Arial" charset="0"/>
              </a:rPr>
              <a:t>Medi</a:t>
            </a:r>
            <a:r>
              <a:rPr lang="en-US" sz="2000" b="1" dirty="0">
                <a:solidFill>
                  <a:srgbClr val="0000CC"/>
                </a:solidFill>
                <a:latin typeface="Garamond" pitchFamily="18" charset="0"/>
                <a:cs typeface="Arial" charset="0"/>
              </a:rPr>
              <a:t>-Cal Units</a:t>
            </a:r>
          </a:p>
        </p:txBody>
      </p:sp>
      <p:sp>
        <p:nvSpPr>
          <p:cNvPr id="18" name="Rectangle 17"/>
          <p:cNvSpPr/>
          <p:nvPr/>
        </p:nvSpPr>
        <p:spPr>
          <a:xfrm>
            <a:off x="3508650" y="814603"/>
            <a:ext cx="5082169" cy="1107996"/>
          </a:xfrm>
          <a:prstGeom prst="rect">
            <a:avLst/>
          </a:prstGeom>
        </p:spPr>
        <p:txBody>
          <a:bodyPr wrap="square">
            <a:spAutoFit/>
          </a:bodyPr>
          <a:lstStyle/>
          <a:p>
            <a:r>
              <a:rPr lang="en-US" sz="2200" dirty="0">
                <a:solidFill>
                  <a:schemeClr val="accent4"/>
                </a:solidFill>
                <a:latin typeface="Garamond" pitchFamily="18" charset="0"/>
                <a:cs typeface="Arial" charset="0"/>
              </a:rPr>
              <a:t>Two Periods:</a:t>
            </a:r>
          </a:p>
          <a:p>
            <a:pPr marL="342900" indent="-342900">
              <a:buFont typeface="Arial" panose="020B0604020202020204" pitchFamily="34" charset="0"/>
              <a:buChar char="•"/>
            </a:pPr>
            <a:r>
              <a:rPr lang="en-US" sz="2200" dirty="0">
                <a:solidFill>
                  <a:schemeClr val="accent4"/>
                </a:solidFill>
                <a:latin typeface="Garamond" pitchFamily="18" charset="0"/>
                <a:cs typeface="Arial" charset="0"/>
              </a:rPr>
              <a:t>PHE: July 1, 2022 – May 11, 2023</a:t>
            </a:r>
          </a:p>
          <a:p>
            <a:pPr marL="342900" indent="-342900">
              <a:buFont typeface="Arial" panose="020B0604020202020204" pitchFamily="34" charset="0"/>
              <a:buChar char="•"/>
            </a:pPr>
            <a:r>
              <a:rPr lang="en-US" sz="2200" dirty="0">
                <a:solidFill>
                  <a:schemeClr val="accent4"/>
                </a:solidFill>
                <a:latin typeface="Garamond" pitchFamily="18" charset="0"/>
                <a:cs typeface="Arial" charset="0"/>
              </a:rPr>
              <a:t>APHE: May 12, 2023 – June 30, 2023</a:t>
            </a:r>
            <a:endParaRPr lang="en-US" sz="2200" dirty="0">
              <a:solidFill>
                <a:schemeClr val="accent4"/>
              </a:solidFill>
            </a:endParaRPr>
          </a:p>
        </p:txBody>
      </p:sp>
      <p:sp>
        <p:nvSpPr>
          <p:cNvPr id="19" name="Rectangle 18"/>
          <p:cNvSpPr/>
          <p:nvPr/>
        </p:nvSpPr>
        <p:spPr>
          <a:xfrm>
            <a:off x="370453" y="6420290"/>
            <a:ext cx="3609295" cy="338554"/>
          </a:xfrm>
          <a:prstGeom prst="rect">
            <a:avLst/>
          </a:prstGeom>
        </p:spPr>
        <p:txBody>
          <a:bodyPr wrap="square">
            <a:spAutoFit/>
          </a:bodyPr>
          <a:lstStyle/>
          <a:p>
            <a:r>
              <a:rPr lang="en-US" sz="1600" dirty="0">
                <a:solidFill>
                  <a:srgbClr val="0000CC"/>
                </a:solidFill>
                <a:latin typeface="Garamond" pitchFamily="18" charset="0"/>
                <a:cs typeface="Arial" charset="0"/>
              </a:rPr>
              <a:t>*Subject to change</a:t>
            </a:r>
          </a:p>
        </p:txBody>
      </p:sp>
      <p:pic>
        <p:nvPicPr>
          <p:cNvPr id="2" name="Picture 1"/>
          <p:cNvPicPr>
            <a:picLocks noChangeAspect="1"/>
          </p:cNvPicPr>
          <p:nvPr/>
        </p:nvPicPr>
        <p:blipFill>
          <a:blip r:embed="rId2"/>
          <a:stretch>
            <a:fillRect/>
          </a:stretch>
        </p:blipFill>
        <p:spPr>
          <a:xfrm>
            <a:off x="3387499" y="2737641"/>
            <a:ext cx="5334000" cy="1610425"/>
          </a:xfrm>
          <a:prstGeom prst="rect">
            <a:avLst/>
          </a:prstGeom>
        </p:spPr>
      </p:pic>
      <p:cxnSp>
        <p:nvCxnSpPr>
          <p:cNvPr id="11" name="Straight Arrow Connector 10"/>
          <p:cNvCxnSpPr/>
          <p:nvPr/>
        </p:nvCxnSpPr>
        <p:spPr>
          <a:xfrm flipH="1">
            <a:off x="7613258" y="3156414"/>
            <a:ext cx="4762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613259" y="3303372"/>
            <a:ext cx="4762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613253" y="3463935"/>
            <a:ext cx="4762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613259" y="3619058"/>
            <a:ext cx="4762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387499" y="4843004"/>
            <a:ext cx="5334000" cy="924334"/>
          </a:xfrm>
          <a:prstGeom prst="rect">
            <a:avLst/>
          </a:prstGeom>
        </p:spPr>
      </p:pic>
      <p:cxnSp>
        <p:nvCxnSpPr>
          <p:cNvPr id="16" name="Straight Arrow Connector 15"/>
          <p:cNvCxnSpPr/>
          <p:nvPr/>
        </p:nvCxnSpPr>
        <p:spPr>
          <a:xfrm flipH="1">
            <a:off x="7613254" y="5202929"/>
            <a:ext cx="4762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613253" y="5341721"/>
            <a:ext cx="47620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511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d Character Questionsign Orange - Human PNG Image | Transparent PNG Free  Download on Seek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557656"/>
            <a:ext cx="2590800" cy="4371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6700" y="0"/>
            <a:ext cx="8420100" cy="701040"/>
          </a:xfrm>
        </p:spPr>
        <p:txBody>
          <a:bodyPr>
            <a:noAutofit/>
          </a:bodyPr>
          <a:lstStyle/>
          <a:p>
            <a:r>
              <a:rPr lang="en-US" sz="3200" b="1" dirty="0">
                <a:solidFill>
                  <a:srgbClr val="893B81"/>
                </a:solidFill>
                <a:latin typeface="Arial Black" panose="020B0A04020102020204" pitchFamily="34" charset="0"/>
              </a:rPr>
              <a:t>How many Cost Reports do I need?</a:t>
            </a:r>
          </a:p>
        </p:txBody>
      </p:sp>
      <p:sp>
        <p:nvSpPr>
          <p:cNvPr id="3" name="Subtitle 2"/>
          <p:cNvSpPr>
            <a:spLocks noGrp="1"/>
          </p:cNvSpPr>
          <p:nvPr>
            <p:ph type="subTitle" idx="1"/>
          </p:nvPr>
        </p:nvSpPr>
        <p:spPr>
          <a:xfrm>
            <a:off x="355600" y="713353"/>
            <a:ext cx="6197600" cy="2977803"/>
          </a:xfrm>
        </p:spPr>
        <p:txBody>
          <a:bodyPr>
            <a:normAutofit lnSpcReduction="10000"/>
          </a:bodyPr>
          <a:lstStyle/>
          <a:p>
            <a:pPr algn="l">
              <a:spcBef>
                <a:spcPct val="50000"/>
              </a:spcBef>
            </a:pPr>
            <a:r>
              <a:rPr lang="en-US" sz="2800" dirty="0">
                <a:solidFill>
                  <a:schemeClr val="tx1"/>
                </a:solidFill>
                <a:latin typeface="Garamond" pitchFamily="18" charset="0"/>
                <a:cs typeface="Arial" charset="0"/>
              </a:rPr>
              <a:t>Complete a separate set of Cost Report Schedules for </a:t>
            </a:r>
            <a:r>
              <a:rPr lang="en-US" sz="2800" b="1" u="sng" dirty="0">
                <a:solidFill>
                  <a:schemeClr val="tx1"/>
                </a:solidFill>
                <a:latin typeface="Garamond" pitchFamily="18" charset="0"/>
                <a:cs typeface="Arial" charset="0"/>
              </a:rPr>
              <a:t>EACH:</a:t>
            </a:r>
          </a:p>
          <a:p>
            <a:pPr marL="517525" indent="-517525" algn="l">
              <a:spcBef>
                <a:spcPts val="0"/>
              </a:spcBef>
            </a:pPr>
            <a:r>
              <a:rPr lang="en-US" sz="2800" dirty="0">
                <a:solidFill>
                  <a:schemeClr val="tx1"/>
                </a:solidFill>
                <a:latin typeface="Garamond" pitchFamily="18" charset="0"/>
                <a:cs typeface="Arial" charset="0"/>
              </a:rPr>
              <a:t>      </a:t>
            </a:r>
          </a:p>
          <a:p>
            <a:pPr marL="457200" indent="-457200" algn="l">
              <a:spcBef>
                <a:spcPts val="0"/>
              </a:spcBef>
              <a:buFont typeface="Arial" panose="020B0604020202020204" pitchFamily="34" charset="0"/>
              <a:buChar char="•"/>
            </a:pPr>
            <a:r>
              <a:rPr lang="en-US" sz="2800" b="1" dirty="0">
                <a:solidFill>
                  <a:schemeClr val="tx1"/>
                </a:solidFill>
                <a:latin typeface="Garamond" pitchFamily="18" charset="0"/>
                <a:cs typeface="Arial" charset="0"/>
              </a:rPr>
              <a:t>Department ID (DeptID) </a:t>
            </a:r>
            <a:r>
              <a:rPr lang="en-US" sz="2800" dirty="0">
                <a:solidFill>
                  <a:schemeClr val="tx1"/>
                </a:solidFill>
                <a:latin typeface="Garamond" pitchFamily="18" charset="0"/>
                <a:cs typeface="Arial" charset="0"/>
              </a:rPr>
              <a:t>with your associated</a:t>
            </a:r>
            <a:r>
              <a:rPr lang="en-US" sz="2800" b="1" dirty="0">
                <a:solidFill>
                  <a:schemeClr val="tx1"/>
                </a:solidFill>
                <a:latin typeface="Garamond" pitchFamily="18" charset="0"/>
                <a:cs typeface="Arial" charset="0"/>
              </a:rPr>
              <a:t> Program Codes/Reporting Unit (RU) </a:t>
            </a:r>
            <a:r>
              <a:rPr lang="en-US" sz="2800" dirty="0">
                <a:solidFill>
                  <a:schemeClr val="tx1"/>
                </a:solidFill>
                <a:latin typeface="Garamond" pitchFamily="18" charset="0"/>
                <a:cs typeface="Arial" charset="0"/>
              </a:rPr>
              <a:t>your agency has with Riverside County</a:t>
            </a:r>
          </a:p>
          <a:p>
            <a:pPr algn="l">
              <a:spcBef>
                <a:spcPts val="0"/>
              </a:spcBef>
            </a:pPr>
            <a:endParaRPr lang="en-US" dirty="0">
              <a:solidFill>
                <a:schemeClr val="tx1"/>
              </a:solidFill>
              <a:latin typeface="Garamond" pitchFamily="18" charset="0"/>
              <a:cs typeface="Arial" charset="0"/>
            </a:endParaRPr>
          </a:p>
          <a:p>
            <a:pPr algn="l"/>
            <a:endParaRPr lang="en-US" dirty="0">
              <a:solidFill>
                <a:schemeClr val="tx1"/>
              </a:solidFill>
            </a:endParaRPr>
          </a:p>
        </p:txBody>
      </p:sp>
      <p:sp>
        <p:nvSpPr>
          <p:cNvPr id="4" name="Rectangle 3"/>
          <p:cNvSpPr/>
          <p:nvPr/>
        </p:nvSpPr>
        <p:spPr>
          <a:xfrm>
            <a:off x="645952" y="3796410"/>
            <a:ext cx="5986290" cy="1692771"/>
          </a:xfrm>
          <a:prstGeom prst="rect">
            <a:avLst/>
          </a:prstGeom>
        </p:spPr>
        <p:txBody>
          <a:bodyPr wrap="square">
            <a:spAutoFit/>
          </a:bodyPr>
          <a:lstStyle/>
          <a:p>
            <a:pPr>
              <a:spcBef>
                <a:spcPct val="50000"/>
              </a:spcBef>
              <a:buClr>
                <a:srgbClr val="002060"/>
              </a:buClr>
              <a:buSzPct val="85000"/>
            </a:pPr>
            <a:r>
              <a:rPr lang="en-US" sz="2600" dirty="0">
                <a:solidFill>
                  <a:srgbClr val="F8972A"/>
                </a:solidFill>
                <a:latin typeface="Garamond" pitchFamily="18" charset="0"/>
                <a:cs typeface="Arial" charset="0"/>
              </a:rPr>
              <a:t>Please be advised that some contracts may contain more than one DeptID which indicates you will need to submit more than one set of cost report schedules.</a:t>
            </a:r>
          </a:p>
        </p:txBody>
      </p:sp>
      <p:grpSp>
        <p:nvGrpSpPr>
          <p:cNvPr id="6" name="Group 5"/>
          <p:cNvGrpSpPr/>
          <p:nvPr/>
        </p:nvGrpSpPr>
        <p:grpSpPr>
          <a:xfrm>
            <a:off x="1330914" y="5489181"/>
            <a:ext cx="4018232" cy="1039780"/>
            <a:chOff x="2614010" y="5490193"/>
            <a:chExt cx="4018232" cy="1039780"/>
          </a:xfrm>
        </p:grpSpPr>
        <p:pic>
          <p:nvPicPr>
            <p:cNvPr id="5" name="Picture 4"/>
            <p:cNvPicPr>
              <a:picLocks noChangeAspect="1"/>
            </p:cNvPicPr>
            <p:nvPr/>
          </p:nvPicPr>
          <p:blipFill rotWithShape="1">
            <a:blip r:embed="rId3"/>
            <a:srcRect l="3409" t="12081" r="15993" b="3448"/>
            <a:stretch/>
          </p:blipFill>
          <p:spPr>
            <a:xfrm>
              <a:off x="2614010" y="5490193"/>
              <a:ext cx="4018232" cy="1023230"/>
            </a:xfrm>
            <a:prstGeom prst="rect">
              <a:avLst/>
            </a:prstGeom>
          </p:spPr>
        </p:pic>
        <p:cxnSp>
          <p:nvCxnSpPr>
            <p:cNvPr id="7" name="Straight Arrow Connector 6"/>
            <p:cNvCxnSpPr/>
            <p:nvPr/>
          </p:nvCxnSpPr>
          <p:spPr>
            <a:xfrm flipV="1">
              <a:off x="3340030" y="6403336"/>
              <a:ext cx="731520" cy="1266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681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900+ عناصر للإعلان ideas | إعلان, تصميم, تعلم مدم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969" y="1131496"/>
            <a:ext cx="2247900" cy="2886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20844" y="4017572"/>
            <a:ext cx="7665396" cy="1159466"/>
          </a:xfrm>
        </p:spPr>
        <p:txBody>
          <a:bodyPr>
            <a:normAutofit fontScale="90000"/>
          </a:bodyPr>
          <a:lstStyle/>
          <a:p>
            <a:r>
              <a:rPr lang="en-US" sz="5400" b="1" dirty="0">
                <a:solidFill>
                  <a:srgbClr val="F8972A"/>
                </a:solidFill>
                <a:latin typeface="Garamond" pitchFamily="18" charset="0"/>
                <a:cs typeface="Aharoni" pitchFamily="2" charset="-79"/>
              </a:rPr>
              <a:t>Cost Report Instructions</a:t>
            </a:r>
            <a:br>
              <a:rPr lang="en-US" sz="5400" b="1" dirty="0">
                <a:solidFill>
                  <a:srgbClr val="F8972A"/>
                </a:solidFill>
                <a:latin typeface="Garamond" pitchFamily="18" charset="0"/>
                <a:cs typeface="Aharoni" pitchFamily="2" charset="-79"/>
              </a:rPr>
            </a:br>
            <a:r>
              <a:rPr lang="en-US" sz="5400" b="1" dirty="0">
                <a:solidFill>
                  <a:srgbClr val="F8972A"/>
                </a:solidFill>
                <a:latin typeface="Garamond" pitchFamily="18" charset="0"/>
                <a:cs typeface="Aharoni" pitchFamily="2" charset="-79"/>
              </a:rPr>
              <a:t> &amp; Samples</a:t>
            </a:r>
          </a:p>
        </p:txBody>
      </p:sp>
      <p:sp>
        <p:nvSpPr>
          <p:cNvPr id="3" name="Subtitle 2"/>
          <p:cNvSpPr>
            <a:spLocks noGrp="1"/>
          </p:cNvSpPr>
          <p:nvPr>
            <p:ph type="subTitle" idx="1"/>
          </p:nvPr>
        </p:nvSpPr>
        <p:spPr>
          <a:xfrm>
            <a:off x="1005840" y="265071"/>
            <a:ext cx="8138159" cy="1106530"/>
          </a:xfrm>
        </p:spPr>
        <p:txBody>
          <a:bodyPr>
            <a:normAutofit/>
          </a:bodyPr>
          <a:lstStyle/>
          <a:p>
            <a:r>
              <a:rPr lang="en-US" sz="4400" b="1" dirty="0">
                <a:solidFill>
                  <a:srgbClr val="002060"/>
                </a:solidFill>
                <a:latin typeface="Garamond" pitchFamily="18" charset="0"/>
                <a:cs typeface="Aharoni" pitchFamily="2" charset="-79"/>
              </a:rPr>
              <a:t> </a:t>
            </a:r>
            <a:r>
              <a:rPr lang="en-US" sz="5400" b="1" dirty="0">
                <a:solidFill>
                  <a:schemeClr val="accent3">
                    <a:lumMod val="75000"/>
                  </a:schemeClr>
                </a:solidFill>
                <a:latin typeface="Garamond" pitchFamily="18" charset="0"/>
                <a:cs typeface="Aharoni" pitchFamily="2" charset="-79"/>
              </a:rPr>
              <a:t>Navigating the Schedules</a:t>
            </a:r>
          </a:p>
          <a:p>
            <a:endParaRPr lang="en-US" sz="4400" b="1" dirty="0"/>
          </a:p>
        </p:txBody>
      </p:sp>
    </p:spTree>
    <p:extLst>
      <p:ext uri="{BB962C8B-B14F-4D97-AF65-F5344CB8AC3E}">
        <p14:creationId xmlns:p14="http://schemas.microsoft.com/office/powerpoint/2010/main" val="2978916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oltek CT GT-04 Mid-Tower Chassis Review | Sculpture lessons, Powerpoint  design templates, Positive art">
            <a:extLst>
              <a:ext uri="{FF2B5EF4-FFF2-40B4-BE49-F238E27FC236}">
                <a16:creationId xmlns:a16="http://schemas.microsoft.com/office/drawing/2014/main" id="{DD106958-13FA-47F2-82E6-FE4464E05174}"/>
              </a:ext>
            </a:extLst>
          </p:cNvPr>
          <p:cNvPicPr/>
          <p:nvPr/>
        </p:nvPicPr>
        <p:blipFill rotWithShape="1">
          <a:blip r:embed="rId2" cstate="email">
            <a:extLst>
              <a:ext uri="{28A0092B-C50C-407E-A947-70E740481C1C}">
                <a14:useLocalDpi xmlns:a14="http://schemas.microsoft.com/office/drawing/2010/main" val="0"/>
              </a:ext>
            </a:extLst>
          </a:blip>
          <a:srcRect b="3333"/>
          <a:stretch/>
        </p:blipFill>
        <p:spPr bwMode="auto">
          <a:xfrm>
            <a:off x="0" y="9728"/>
            <a:ext cx="1974715" cy="2538919"/>
          </a:xfrm>
          <a:prstGeom prst="rect">
            <a:avLst/>
          </a:prstGeom>
          <a:noFill/>
          <a:ln>
            <a:noFill/>
          </a:ln>
        </p:spPr>
      </p:pic>
      <p:sp>
        <p:nvSpPr>
          <p:cNvPr id="2" name="Title 1"/>
          <p:cNvSpPr>
            <a:spLocks noGrp="1"/>
          </p:cNvSpPr>
          <p:nvPr>
            <p:ph type="ctrTitle"/>
          </p:nvPr>
        </p:nvSpPr>
        <p:spPr>
          <a:xfrm>
            <a:off x="2936673" y="155913"/>
            <a:ext cx="3429000" cy="609600"/>
          </a:xfrm>
        </p:spPr>
        <p:txBody>
          <a:bodyPr>
            <a:normAutofit/>
          </a:bodyPr>
          <a:lstStyle/>
          <a:p>
            <a:pPr algn="l">
              <a:spcBef>
                <a:spcPct val="50000"/>
              </a:spcBef>
              <a:defRPr/>
            </a:pPr>
            <a:r>
              <a:rPr lang="en-US" sz="3200" b="1" dirty="0">
                <a:solidFill>
                  <a:srgbClr val="002060"/>
                </a:solidFill>
                <a:latin typeface="Garamond" pitchFamily="18" charset="0"/>
              </a:rPr>
              <a:t>Enabling Macros:</a:t>
            </a:r>
          </a:p>
        </p:txBody>
      </p:sp>
      <p:sp>
        <p:nvSpPr>
          <p:cNvPr id="3" name="Subtitle 2"/>
          <p:cNvSpPr>
            <a:spLocks noGrp="1"/>
          </p:cNvSpPr>
          <p:nvPr>
            <p:ph type="subTitle" idx="1"/>
          </p:nvPr>
        </p:nvSpPr>
        <p:spPr>
          <a:xfrm>
            <a:off x="1425101" y="1280267"/>
            <a:ext cx="7125512" cy="5232400"/>
          </a:xfrm>
        </p:spPr>
        <p:txBody>
          <a:bodyPr/>
          <a:lstStyle/>
          <a:p>
            <a:r>
              <a:rPr lang="en-US" sz="2800" b="1" u="sng" dirty="0">
                <a:solidFill>
                  <a:schemeClr val="tx1"/>
                </a:solidFill>
                <a:latin typeface="Garamond" pitchFamily="18" charset="0"/>
                <a:cs typeface="Times New Roman" pitchFamily="18" charset="0"/>
              </a:rPr>
              <a:t>YOU MUST “ENABLE MACROS” IN ORDER FOR THESE FORMS TO WORK!</a:t>
            </a:r>
          </a:p>
          <a:p>
            <a:pPr>
              <a:spcBef>
                <a:spcPts val="0"/>
              </a:spcBef>
            </a:pPr>
            <a:endParaRPr lang="en-US" sz="2800" b="1" u="sng" dirty="0">
              <a:solidFill>
                <a:schemeClr val="tx1"/>
              </a:solidFill>
              <a:latin typeface="Garamond" pitchFamily="18" charset="0"/>
              <a:cs typeface="Times New Roman" pitchFamily="18" charset="0"/>
            </a:endParaRPr>
          </a:p>
          <a:p>
            <a:pPr>
              <a:spcBef>
                <a:spcPts val="0"/>
              </a:spcBef>
            </a:pPr>
            <a:r>
              <a:rPr lang="en-US" sz="2600" dirty="0">
                <a:solidFill>
                  <a:schemeClr val="tx1"/>
                </a:solidFill>
                <a:latin typeface="Garamond" pitchFamily="18" charset="0"/>
                <a:cs typeface="Arial" charset="0"/>
              </a:rPr>
              <a:t>When opening up the Cost Report Schedules in Excel versions 2003 and earlier, a pop up will ask whether to enable macros.</a:t>
            </a:r>
          </a:p>
          <a:p>
            <a:endParaRPr lang="en-US" dirty="0"/>
          </a:p>
        </p:txBody>
      </p:sp>
      <p:pic>
        <p:nvPicPr>
          <p:cNvPr id="4" name="Picture 7"/>
          <p:cNvPicPr>
            <a:picLocks noChangeAspect="1" noChangeArrowheads="1"/>
          </p:cNvPicPr>
          <p:nvPr/>
        </p:nvPicPr>
        <p:blipFill>
          <a:blip r:embed="rId3" cstate="print"/>
          <a:srcRect/>
          <a:stretch>
            <a:fillRect/>
          </a:stretch>
        </p:blipFill>
        <p:spPr bwMode="auto">
          <a:xfrm>
            <a:off x="2473257" y="3896467"/>
            <a:ext cx="5029200" cy="2514600"/>
          </a:xfrm>
          <a:prstGeom prst="rect">
            <a:avLst/>
          </a:prstGeom>
          <a:noFill/>
          <a:ln w="9525">
            <a:noFill/>
            <a:miter lim="800000"/>
            <a:headEnd/>
            <a:tailEnd/>
          </a:ln>
        </p:spPr>
      </p:pic>
    </p:spTree>
    <p:extLst>
      <p:ext uri="{BB962C8B-B14F-4D97-AF65-F5344CB8AC3E}">
        <p14:creationId xmlns:p14="http://schemas.microsoft.com/office/powerpoint/2010/main" val="403395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D man with a laptop - online security concepts | Freestock photos">
            <a:extLst>
              <a:ext uri="{FF2B5EF4-FFF2-40B4-BE49-F238E27FC236}">
                <a16:creationId xmlns:a16="http://schemas.microsoft.com/office/drawing/2014/main" id="{44E17D66-565C-4567-9611-6D13306AD08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8622" b="16612"/>
          <a:stretch/>
        </p:blipFill>
        <p:spPr bwMode="auto">
          <a:xfrm>
            <a:off x="4983679" y="-8393"/>
            <a:ext cx="4146949" cy="20173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241300"/>
            <a:ext cx="4673600" cy="520700"/>
          </a:xfrm>
        </p:spPr>
        <p:txBody>
          <a:bodyPr>
            <a:noAutofit/>
          </a:bodyPr>
          <a:lstStyle/>
          <a:p>
            <a:pPr>
              <a:spcBef>
                <a:spcPct val="50000"/>
              </a:spcBef>
              <a:defRPr/>
            </a:pPr>
            <a:r>
              <a:rPr lang="en-US" sz="3200" b="1" dirty="0">
                <a:solidFill>
                  <a:srgbClr val="002060"/>
                </a:solidFill>
                <a:latin typeface="Garamond" pitchFamily="18" charset="0"/>
              </a:rPr>
              <a:t>Enabling Macros (cont.):</a:t>
            </a:r>
          </a:p>
        </p:txBody>
      </p:sp>
      <p:sp>
        <p:nvSpPr>
          <p:cNvPr id="3" name="Subtitle 2"/>
          <p:cNvSpPr>
            <a:spLocks noGrp="1"/>
          </p:cNvSpPr>
          <p:nvPr>
            <p:ph type="subTitle" idx="1"/>
          </p:nvPr>
        </p:nvSpPr>
        <p:spPr>
          <a:xfrm>
            <a:off x="393700" y="1634247"/>
            <a:ext cx="8280400" cy="4945841"/>
          </a:xfrm>
        </p:spPr>
        <p:txBody>
          <a:bodyPr>
            <a:normAutofit/>
          </a:bodyPr>
          <a:lstStyle/>
          <a:p>
            <a:pPr algn="l">
              <a:spcBef>
                <a:spcPts val="0"/>
              </a:spcBef>
            </a:pPr>
            <a:r>
              <a:rPr lang="en-US" sz="2800" b="1" dirty="0">
                <a:solidFill>
                  <a:schemeClr val="tx1"/>
                </a:solidFill>
                <a:latin typeface="Garamond" pitchFamily="18" charset="0"/>
                <a:cs typeface="Arial" charset="0"/>
              </a:rPr>
              <a:t>You may also need to adjust the </a:t>
            </a:r>
          </a:p>
          <a:p>
            <a:pPr algn="l">
              <a:spcBef>
                <a:spcPts val="0"/>
              </a:spcBef>
            </a:pPr>
            <a:r>
              <a:rPr lang="en-US" sz="2800" b="1" dirty="0">
                <a:solidFill>
                  <a:schemeClr val="tx1"/>
                </a:solidFill>
                <a:latin typeface="Garamond" pitchFamily="18" charset="0"/>
                <a:cs typeface="Arial" charset="0"/>
              </a:rPr>
              <a:t>Security Level in order for the Macros to run properly. </a:t>
            </a:r>
          </a:p>
          <a:p>
            <a:pPr algn="l">
              <a:spcBef>
                <a:spcPct val="50000"/>
              </a:spcBef>
            </a:pPr>
            <a:r>
              <a:rPr lang="en-US" sz="2800" dirty="0">
                <a:solidFill>
                  <a:schemeClr val="tx1"/>
                </a:solidFill>
                <a:latin typeface="Garamond" pitchFamily="18" charset="0"/>
                <a:cs typeface="Arial" charset="0"/>
              </a:rPr>
              <a:t>1. In Excel, select: </a:t>
            </a:r>
            <a:r>
              <a:rPr lang="en-US" sz="2800" b="1" dirty="0">
                <a:solidFill>
                  <a:schemeClr val="tx1"/>
                </a:solidFill>
                <a:latin typeface="Garamond" pitchFamily="18" charset="0"/>
                <a:cs typeface="Arial" charset="0"/>
              </a:rPr>
              <a:t>Tools</a:t>
            </a:r>
            <a:r>
              <a:rPr lang="en-US" sz="2800" dirty="0">
                <a:solidFill>
                  <a:schemeClr val="tx1"/>
                </a:solidFill>
                <a:latin typeface="Garamond" pitchFamily="18" charset="0"/>
                <a:cs typeface="Arial" charset="0"/>
              </a:rPr>
              <a:t>      </a:t>
            </a:r>
            <a:r>
              <a:rPr lang="en-US" sz="2800" b="1" dirty="0">
                <a:solidFill>
                  <a:schemeClr val="tx1"/>
                </a:solidFill>
                <a:latin typeface="Garamond" pitchFamily="18" charset="0"/>
                <a:cs typeface="Arial" charset="0"/>
              </a:rPr>
              <a:t>Macro</a:t>
            </a:r>
            <a:r>
              <a:rPr lang="en-US" sz="2800" dirty="0">
                <a:solidFill>
                  <a:schemeClr val="tx1"/>
                </a:solidFill>
                <a:latin typeface="Garamond" pitchFamily="18" charset="0"/>
                <a:cs typeface="Arial" charset="0"/>
              </a:rPr>
              <a:t>      </a:t>
            </a:r>
            <a:r>
              <a:rPr lang="en-US" sz="2800" b="1" dirty="0">
                <a:solidFill>
                  <a:schemeClr val="tx1"/>
                </a:solidFill>
                <a:latin typeface="Garamond" pitchFamily="18" charset="0"/>
                <a:cs typeface="Arial" charset="0"/>
              </a:rPr>
              <a:t>Security</a:t>
            </a:r>
          </a:p>
          <a:p>
            <a:endParaRPr lang="en-US" sz="2800" dirty="0">
              <a:solidFill>
                <a:schemeClr val="tx1"/>
              </a:solidFill>
            </a:endParaRPr>
          </a:p>
        </p:txBody>
      </p:sp>
      <p:sp>
        <p:nvSpPr>
          <p:cNvPr id="4" name="Right Arrow 3"/>
          <p:cNvSpPr/>
          <p:nvPr/>
        </p:nvSpPr>
        <p:spPr>
          <a:xfrm>
            <a:off x="4013200" y="2865813"/>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5519754" y="2862237"/>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p:cNvPicPr>
            <a:picLocks noChangeAspect="1" noChangeArrowheads="1"/>
          </p:cNvPicPr>
          <p:nvPr/>
        </p:nvPicPr>
        <p:blipFill rotWithShape="1">
          <a:blip r:embed="rId3" cstate="print"/>
          <a:srcRect r="46881" b="71069"/>
          <a:stretch/>
        </p:blipFill>
        <p:spPr>
          <a:xfrm>
            <a:off x="475980" y="3428999"/>
            <a:ext cx="5083496" cy="2307125"/>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5956975" y="3428999"/>
            <a:ext cx="2711045" cy="3270919"/>
          </a:xfrm>
          <a:prstGeom prst="rect">
            <a:avLst/>
          </a:prstGeom>
          <a:noFill/>
          <a:ln w="9525">
            <a:noFill/>
            <a:miter lim="800000"/>
            <a:headEnd/>
            <a:tailEnd/>
          </a:ln>
        </p:spPr>
      </p:pic>
      <p:sp>
        <p:nvSpPr>
          <p:cNvPr id="8" name="Rectangle 7"/>
          <p:cNvSpPr/>
          <p:nvPr/>
        </p:nvSpPr>
        <p:spPr>
          <a:xfrm>
            <a:off x="393700" y="5842112"/>
            <a:ext cx="5321300" cy="523220"/>
          </a:xfrm>
          <a:prstGeom prst="rect">
            <a:avLst/>
          </a:prstGeom>
        </p:spPr>
        <p:txBody>
          <a:bodyPr wrap="square">
            <a:spAutoFit/>
          </a:bodyPr>
          <a:lstStyle/>
          <a:p>
            <a:pPr>
              <a:spcBef>
                <a:spcPct val="50000"/>
              </a:spcBef>
            </a:pPr>
            <a:r>
              <a:rPr lang="en-US" sz="2800" dirty="0">
                <a:latin typeface="Garamond" pitchFamily="18" charset="0"/>
                <a:cs typeface="Arial" charset="0"/>
              </a:rPr>
              <a:t>2. Set Security Level to </a:t>
            </a:r>
            <a:r>
              <a:rPr lang="en-US" sz="2800" b="1" dirty="0">
                <a:latin typeface="Garamond" pitchFamily="18" charset="0"/>
                <a:cs typeface="Arial" charset="0"/>
              </a:rPr>
              <a:t>Medium.</a:t>
            </a:r>
          </a:p>
        </p:txBody>
      </p:sp>
    </p:spTree>
    <p:extLst>
      <p:ext uri="{BB962C8B-B14F-4D97-AF65-F5344CB8AC3E}">
        <p14:creationId xmlns:p14="http://schemas.microsoft.com/office/powerpoint/2010/main" val="3194826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 y="215900"/>
            <a:ext cx="4559300" cy="558800"/>
          </a:xfrm>
        </p:spPr>
        <p:txBody>
          <a:bodyPr>
            <a:noAutofit/>
          </a:bodyPr>
          <a:lstStyle/>
          <a:p>
            <a:pPr>
              <a:spcBef>
                <a:spcPct val="50000"/>
              </a:spcBef>
              <a:defRPr/>
            </a:pPr>
            <a:r>
              <a:rPr lang="en-US" sz="3200" b="1" dirty="0">
                <a:solidFill>
                  <a:srgbClr val="002060"/>
                </a:solidFill>
                <a:latin typeface="Garamond" pitchFamily="18" charset="0"/>
              </a:rPr>
              <a:t>Enabling Macros (cont.):</a:t>
            </a:r>
          </a:p>
        </p:txBody>
      </p:sp>
      <p:sp>
        <p:nvSpPr>
          <p:cNvPr id="3" name="Subtitle 2"/>
          <p:cNvSpPr>
            <a:spLocks noGrp="1"/>
          </p:cNvSpPr>
          <p:nvPr>
            <p:ph type="subTitle" idx="1"/>
          </p:nvPr>
        </p:nvSpPr>
        <p:spPr>
          <a:xfrm>
            <a:off x="368300" y="774700"/>
            <a:ext cx="8394700" cy="5854700"/>
          </a:xfrm>
        </p:spPr>
        <p:txBody>
          <a:bodyPr>
            <a:normAutofit/>
          </a:bodyPr>
          <a:lstStyle/>
          <a:p>
            <a:pPr algn="l"/>
            <a:r>
              <a:rPr lang="en-US" sz="2800" dirty="0">
                <a:solidFill>
                  <a:schemeClr val="tx1"/>
                </a:solidFill>
                <a:latin typeface="Garamond" pitchFamily="18" charset="0"/>
                <a:cs typeface="Arial" charset="0"/>
              </a:rPr>
              <a:t>When opening up the Cost Report Schedules in Excel 2007, you may need to change settings in order to enable macros.</a:t>
            </a:r>
          </a:p>
          <a:p>
            <a:pPr algn="l"/>
            <a:endParaRPr lang="en-US" sz="2800" dirty="0">
              <a:solidFill>
                <a:schemeClr val="tx1"/>
              </a:solidFill>
              <a:latin typeface="Garamond" pitchFamily="18" charset="0"/>
              <a:cs typeface="Arial" charset="0"/>
            </a:endParaRPr>
          </a:p>
          <a:p>
            <a:pPr marL="457200" indent="-457200" algn="l">
              <a:buAutoNum type="arabicPeriod"/>
            </a:pPr>
            <a:r>
              <a:rPr lang="en-US" sz="2400" b="1" dirty="0">
                <a:solidFill>
                  <a:schemeClr val="tx1"/>
                </a:solidFill>
                <a:latin typeface="Garamond" pitchFamily="18" charset="0"/>
                <a:cs typeface="Arial" charset="0"/>
              </a:rPr>
              <a:t>In Excel, if you receive a Security Warning, Macros have been disabled, click the Options button.</a:t>
            </a:r>
          </a:p>
          <a:p>
            <a:pPr algn="l"/>
            <a:endParaRPr lang="en-US" sz="2800" dirty="0">
              <a:solidFill>
                <a:schemeClr val="tx1"/>
              </a:solidFill>
            </a:endParaRPr>
          </a:p>
        </p:txBody>
      </p:sp>
      <p:pic>
        <p:nvPicPr>
          <p:cNvPr id="4" name="Picture 3"/>
          <p:cNvPicPr>
            <a:picLocks noChangeAspect="1" noChangeArrowheads="1"/>
          </p:cNvPicPr>
          <p:nvPr/>
        </p:nvPicPr>
        <p:blipFill>
          <a:blip r:embed="rId2" cstate="print"/>
          <a:srcRect/>
          <a:stretch>
            <a:fillRect/>
          </a:stretch>
        </p:blipFill>
        <p:spPr bwMode="auto">
          <a:xfrm>
            <a:off x="584200" y="3048000"/>
            <a:ext cx="3819525" cy="2381250"/>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4876800" y="3048000"/>
            <a:ext cx="3886200" cy="3633788"/>
          </a:xfrm>
          <a:prstGeom prst="rect">
            <a:avLst/>
          </a:prstGeom>
          <a:noFill/>
          <a:ln w="9525">
            <a:noFill/>
            <a:miter lim="800000"/>
            <a:headEnd/>
            <a:tailEnd/>
          </a:ln>
        </p:spPr>
      </p:pic>
      <p:sp>
        <p:nvSpPr>
          <p:cNvPr id="6" name="Rectangle 5"/>
          <p:cNvSpPr/>
          <p:nvPr/>
        </p:nvSpPr>
        <p:spPr>
          <a:xfrm>
            <a:off x="414326" y="5765800"/>
            <a:ext cx="3945888" cy="830997"/>
          </a:xfrm>
          <a:prstGeom prst="rect">
            <a:avLst/>
          </a:prstGeom>
        </p:spPr>
        <p:txBody>
          <a:bodyPr wrap="none">
            <a:spAutoFit/>
          </a:bodyPr>
          <a:lstStyle/>
          <a:p>
            <a:r>
              <a:rPr lang="en-US" sz="2400" b="1" dirty="0">
                <a:latin typeface="Garamond" pitchFamily="18" charset="0"/>
                <a:cs typeface="Arial" charset="0"/>
              </a:rPr>
              <a:t>2. Select Enable this content </a:t>
            </a:r>
          </a:p>
          <a:p>
            <a:r>
              <a:rPr lang="en-US" sz="2400" b="1" dirty="0">
                <a:latin typeface="Garamond" pitchFamily="18" charset="0"/>
                <a:cs typeface="Arial" charset="0"/>
              </a:rPr>
              <a:t>    and click OK.</a:t>
            </a:r>
            <a:endParaRPr lang="en-US" sz="2400" dirty="0">
              <a:latin typeface="Garamond" pitchFamily="18" charset="0"/>
              <a:cs typeface="Arial" charset="0"/>
            </a:endParaRPr>
          </a:p>
        </p:txBody>
      </p:sp>
      <p:sp>
        <p:nvSpPr>
          <p:cNvPr id="7" name="Oval 6">
            <a:extLst>
              <a:ext uri="{FF2B5EF4-FFF2-40B4-BE49-F238E27FC236}">
                <a16:creationId xmlns:a16="http://schemas.microsoft.com/office/drawing/2014/main" id="{CB53813C-8395-42FD-9C50-FBF8BCAF2265}"/>
              </a:ext>
            </a:extLst>
          </p:cNvPr>
          <p:cNvSpPr/>
          <p:nvPr/>
        </p:nvSpPr>
        <p:spPr>
          <a:xfrm>
            <a:off x="3064213" y="4335850"/>
            <a:ext cx="1196502" cy="612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360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215434"/>
            <a:ext cx="8732520" cy="1550166"/>
          </a:xfrm>
        </p:spPr>
        <p:txBody>
          <a:bodyPr anchor="ctr">
            <a:normAutofit/>
          </a:bodyPr>
          <a:lstStyle/>
          <a:p>
            <a:r>
              <a:rPr lang="en-US" sz="4800" b="1" dirty="0">
                <a:solidFill>
                  <a:srgbClr val="893B81"/>
                </a:solidFill>
                <a:latin typeface="Arial Black" panose="020B0A04020102020204" pitchFamily="34" charset="0"/>
              </a:rPr>
              <a:t>Presenting the Cost Report Schedules</a:t>
            </a:r>
          </a:p>
        </p:txBody>
      </p:sp>
      <p:pic>
        <p:nvPicPr>
          <p:cNvPr id="1028" name="Picture 4" descr="102 3d Small People Training Courses Stock Photos, Pictures &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2157" t="6147" r="18562" b="10389"/>
          <a:stretch/>
        </p:blipFill>
        <p:spPr bwMode="auto">
          <a:xfrm>
            <a:off x="1882140" y="1923921"/>
            <a:ext cx="5425440" cy="493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29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34708B-C139-416B-9DA4-3D3DD0CA00F5}"/>
              </a:ext>
            </a:extLst>
          </p:cNvPr>
          <p:cNvSpPr txBox="1"/>
          <p:nvPr/>
        </p:nvSpPr>
        <p:spPr>
          <a:xfrm>
            <a:off x="600890" y="407629"/>
            <a:ext cx="8263705" cy="5909310"/>
          </a:xfrm>
          <a:prstGeom prst="rect">
            <a:avLst/>
          </a:prstGeom>
          <a:noFill/>
        </p:spPr>
        <p:txBody>
          <a:bodyPr wrap="square">
            <a:spAutoFit/>
          </a:bodyPr>
          <a:lstStyle/>
          <a:p>
            <a:pPr algn="l"/>
            <a:endParaRPr lang="en-US" sz="2400" dirty="0">
              <a:solidFill>
                <a:schemeClr val="tx1"/>
              </a:solidFill>
              <a:latin typeface="Garamond" pitchFamily="18" charset="0"/>
              <a:ea typeface="Lucida Sans Unicode" pitchFamily="34" charset="0"/>
              <a:cs typeface="Lucida Sans Unicode" pitchFamily="34" charset="0"/>
            </a:endParaRPr>
          </a:p>
          <a:p>
            <a:pPr algn="l"/>
            <a:endParaRPr lang="en-US" sz="2400" dirty="0">
              <a:solidFill>
                <a:schemeClr val="tx1"/>
              </a:solidFill>
              <a:latin typeface="Garamond" pitchFamily="18" charset="0"/>
              <a:ea typeface="Lucida Sans Unicode" pitchFamily="34" charset="0"/>
              <a:cs typeface="Lucida Sans Unicode" pitchFamily="34" charset="0"/>
            </a:endParaRPr>
          </a:p>
          <a:p>
            <a:pPr algn="just"/>
            <a:r>
              <a:rPr lang="en-US" sz="3200" dirty="0">
                <a:solidFill>
                  <a:srgbClr val="003469"/>
                </a:solidFill>
                <a:latin typeface="Garamond" pitchFamily="18" charset="0"/>
                <a:ea typeface="Lucida Sans Unicode" pitchFamily="34" charset="0"/>
                <a:cs typeface="Lucida Sans Unicode" pitchFamily="34" charset="0"/>
              </a:rPr>
              <a:t>A cost report contains provider information such as cost and charges by cost centers, Medi-Cal settlement data, and financial statement data.</a:t>
            </a:r>
          </a:p>
          <a:p>
            <a:pPr algn="just"/>
            <a:r>
              <a:rPr lang="en-US" sz="3200" dirty="0">
                <a:solidFill>
                  <a:srgbClr val="003469"/>
                </a:solidFill>
                <a:latin typeface="Garamond" pitchFamily="18" charset="0"/>
                <a:ea typeface="Lucida Sans Unicode" pitchFamily="34" charset="0"/>
                <a:cs typeface="Lucida Sans Unicode" pitchFamily="34" charset="0"/>
              </a:rPr>
              <a:t> </a:t>
            </a:r>
          </a:p>
          <a:p>
            <a:pPr algn="just"/>
            <a:r>
              <a:rPr lang="en-US" sz="3200" dirty="0">
                <a:solidFill>
                  <a:srgbClr val="003469"/>
                </a:solidFill>
                <a:latin typeface="Garamond" pitchFamily="18" charset="0"/>
                <a:ea typeface="Lucida Sans Unicode" pitchFamily="34" charset="0"/>
                <a:cs typeface="Lucida Sans Unicode" pitchFamily="34" charset="0"/>
              </a:rPr>
              <a:t>The cost report settlement process is where the County reconciles the Provider’s actual cost of services to the amount of approved unit of services in comparison to what the Provider was paid by the County. </a:t>
            </a:r>
          </a:p>
          <a:p>
            <a:pPr algn="l"/>
            <a:endParaRPr lang="en-US" sz="2400" dirty="0">
              <a:solidFill>
                <a:schemeClr val="tx1"/>
              </a:solidFill>
              <a:latin typeface="Garamond" pitchFamily="18" charset="0"/>
              <a:ea typeface="Lucida Sans Unicode" pitchFamily="34" charset="0"/>
              <a:cs typeface="Lucida Sans Unicode" pitchFamily="34" charset="0"/>
            </a:endParaRPr>
          </a:p>
          <a:p>
            <a:endParaRPr lang="en-US" dirty="0">
              <a:solidFill>
                <a:schemeClr val="tx1"/>
              </a:solidFill>
              <a:latin typeface="Garamond" pitchFamily="18" charset="0"/>
              <a:ea typeface="Lucida Sans Unicode" pitchFamily="34" charset="0"/>
              <a:cs typeface="Lucida Sans Unicode" pitchFamily="34" charset="0"/>
            </a:endParaRPr>
          </a:p>
        </p:txBody>
      </p:sp>
    </p:spTree>
    <p:extLst>
      <p:ext uri="{BB962C8B-B14F-4D97-AF65-F5344CB8AC3E}">
        <p14:creationId xmlns:p14="http://schemas.microsoft.com/office/powerpoint/2010/main" val="3015720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61752" y="110908"/>
            <a:ext cx="6481286" cy="2011508"/>
          </a:xfrm>
        </p:spPr>
        <p:txBody>
          <a:bodyPr anchor="ctr">
            <a:normAutofit/>
          </a:bodyPr>
          <a:lstStyle/>
          <a:p>
            <a:r>
              <a:rPr lang="en-US" sz="4800" b="1" dirty="0">
                <a:solidFill>
                  <a:srgbClr val="893B81"/>
                </a:solidFill>
                <a:latin typeface="Arial Black" panose="020B0A04020102020204" pitchFamily="34" charset="0"/>
              </a:rPr>
              <a:t>When are the Cost Reports Due?</a:t>
            </a:r>
          </a:p>
        </p:txBody>
      </p:sp>
      <p:pic>
        <p:nvPicPr>
          <p:cNvPr id="6" name="Picture 5" descr="Handling Your Criminal Case - Criminal Defense - Gilles Law, PLLC"/>
          <p:cNvPicPr/>
          <p:nvPr/>
        </p:nvPicPr>
        <p:blipFill rotWithShape="1">
          <a:blip r:embed="rId2">
            <a:extLst>
              <a:ext uri="{28A0092B-C50C-407E-A947-70E740481C1C}">
                <a14:useLocalDpi xmlns:a14="http://schemas.microsoft.com/office/drawing/2010/main" val="0"/>
              </a:ext>
            </a:extLst>
          </a:blip>
          <a:srcRect l="56587"/>
          <a:stretch/>
        </p:blipFill>
        <p:spPr bwMode="auto">
          <a:xfrm>
            <a:off x="3112316" y="1754694"/>
            <a:ext cx="3234375" cy="3530370"/>
          </a:xfrm>
          <a:prstGeom prst="rect">
            <a:avLst/>
          </a:prstGeom>
          <a:ln>
            <a:noFill/>
          </a:ln>
          <a:effectLst>
            <a:softEdge rad="112500"/>
          </a:effectLst>
        </p:spPr>
      </p:pic>
    </p:spTree>
    <p:extLst>
      <p:ext uri="{BB962C8B-B14F-4D97-AF65-F5344CB8AC3E}">
        <p14:creationId xmlns:p14="http://schemas.microsoft.com/office/powerpoint/2010/main" val="1783374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d Man People Empty Calendar Icons Stock Illustration 175008797 |  Shutterstock"/>
          <p:cNvPicPr/>
          <p:nvPr/>
        </p:nvPicPr>
        <p:blipFill rotWithShape="1">
          <a:blip r:embed="rId2">
            <a:extLst>
              <a:ext uri="{28A0092B-C50C-407E-A947-70E740481C1C}">
                <a14:useLocalDpi xmlns:a14="http://schemas.microsoft.com/office/drawing/2010/main" val="0"/>
              </a:ext>
            </a:extLst>
          </a:blip>
          <a:srcRect l="12903" t="5334" r="10984" b="11237"/>
          <a:stretch/>
        </p:blipFill>
        <p:spPr bwMode="auto">
          <a:xfrm>
            <a:off x="2590800" y="0"/>
            <a:ext cx="3627120" cy="3088369"/>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3727604" y="1645746"/>
            <a:ext cx="2246476" cy="682032"/>
          </a:xfrm>
        </p:spPr>
        <p:txBody>
          <a:bodyPr>
            <a:normAutofit/>
          </a:bodyPr>
          <a:lstStyle/>
          <a:p>
            <a:r>
              <a:rPr lang="en-US" sz="3000" b="1" dirty="0">
                <a:solidFill>
                  <a:srgbClr val="C00000"/>
                </a:solidFill>
                <a:latin typeface="Elephant" panose="02020904090505020303" pitchFamily="18" charset="0"/>
              </a:rPr>
              <a:t>Due Dates</a:t>
            </a:r>
            <a:endParaRPr lang="en-US" sz="3000" dirty="0">
              <a:solidFill>
                <a:srgbClr val="C00000"/>
              </a:solidFill>
              <a:latin typeface="Elephant" panose="02020904090505020303" pitchFamily="18" charset="0"/>
            </a:endParaRPr>
          </a:p>
        </p:txBody>
      </p:sp>
      <p:sp>
        <p:nvSpPr>
          <p:cNvPr id="4" name="TextBox 3">
            <a:extLst>
              <a:ext uri="{FF2B5EF4-FFF2-40B4-BE49-F238E27FC236}">
                <a16:creationId xmlns:a16="http://schemas.microsoft.com/office/drawing/2014/main" id="{983903B9-E1CF-43DF-A1C9-5FB2992A5A00}"/>
              </a:ext>
            </a:extLst>
          </p:cNvPr>
          <p:cNvSpPr txBox="1"/>
          <p:nvPr/>
        </p:nvSpPr>
        <p:spPr>
          <a:xfrm>
            <a:off x="113211" y="4731544"/>
            <a:ext cx="8995954" cy="2259080"/>
          </a:xfrm>
          <a:prstGeom prst="rect">
            <a:avLst/>
          </a:prstGeom>
          <a:noFill/>
        </p:spPr>
        <p:txBody>
          <a:bodyPr wrap="square" rtlCol="0">
            <a:spAutoFit/>
          </a:bodyPr>
          <a:lstStyle/>
          <a:p>
            <a:pPr algn="ctr">
              <a:spcBef>
                <a:spcPct val="20000"/>
              </a:spcBef>
              <a:defRPr/>
            </a:pPr>
            <a:r>
              <a:rPr lang="en-US" sz="4000" b="1" dirty="0">
                <a:latin typeface="Garamond" pitchFamily="18" charset="0"/>
              </a:rPr>
              <a:t>Managed Care &amp; DPSS</a:t>
            </a:r>
          </a:p>
          <a:p>
            <a:pPr algn="ctr">
              <a:spcBef>
                <a:spcPct val="20000"/>
              </a:spcBef>
              <a:defRPr/>
            </a:pPr>
            <a:r>
              <a:rPr lang="en-US" sz="4400" b="1" dirty="0">
                <a:solidFill>
                  <a:srgbClr val="8A3A81"/>
                </a:solidFill>
                <a:effectLst>
                  <a:outerShdw blurRad="38100" dist="38100" dir="2700000" algn="tl">
                    <a:srgbClr val="000000">
                      <a:alpha val="43137"/>
                    </a:srgbClr>
                  </a:outerShdw>
                </a:effectLst>
                <a:latin typeface="Garamond" pitchFamily="18" charset="0"/>
              </a:rPr>
              <a:t>Thursday, September 14th, 2023</a:t>
            </a:r>
            <a:endParaRPr lang="en-US" sz="4000" b="1" dirty="0">
              <a:solidFill>
                <a:srgbClr val="8A3A81"/>
              </a:solidFill>
              <a:effectLst>
                <a:outerShdw blurRad="38100" dist="38100" dir="2700000" algn="tl">
                  <a:srgbClr val="000000">
                    <a:alpha val="43137"/>
                  </a:srgbClr>
                </a:outerShdw>
              </a:effectLst>
              <a:latin typeface="Garamond" pitchFamily="18" charset="0"/>
            </a:endParaRPr>
          </a:p>
          <a:p>
            <a:pPr>
              <a:spcBef>
                <a:spcPct val="20000"/>
              </a:spcBef>
              <a:defRPr/>
            </a:pPr>
            <a:r>
              <a:rPr lang="en-US" sz="4000" b="1" dirty="0">
                <a:latin typeface="Garamond" pitchFamily="18" charset="0"/>
              </a:rPr>
              <a:t>	</a:t>
            </a:r>
            <a:endParaRPr lang="en-US" sz="3200" dirty="0">
              <a:latin typeface="Garamond" pitchFamily="18" charset="0"/>
            </a:endParaRPr>
          </a:p>
        </p:txBody>
      </p:sp>
      <p:sp>
        <p:nvSpPr>
          <p:cNvPr id="5" name="TextBox 4">
            <a:extLst>
              <a:ext uri="{FF2B5EF4-FFF2-40B4-BE49-F238E27FC236}">
                <a16:creationId xmlns:a16="http://schemas.microsoft.com/office/drawing/2014/main" id="{BBCC8FEC-A145-4815-8C51-E81435926726}"/>
              </a:ext>
            </a:extLst>
          </p:cNvPr>
          <p:cNvSpPr txBox="1"/>
          <p:nvPr/>
        </p:nvSpPr>
        <p:spPr>
          <a:xfrm>
            <a:off x="78377" y="2969367"/>
            <a:ext cx="9065623" cy="1384995"/>
          </a:xfrm>
          <a:prstGeom prst="rect">
            <a:avLst/>
          </a:prstGeom>
          <a:noFill/>
        </p:spPr>
        <p:txBody>
          <a:bodyPr wrap="square" rtlCol="0">
            <a:spAutoFit/>
          </a:bodyPr>
          <a:lstStyle/>
          <a:p>
            <a:pPr algn="ctr">
              <a:defRPr/>
            </a:pPr>
            <a:r>
              <a:rPr lang="en-US" sz="4000" b="1" dirty="0">
                <a:latin typeface="Garamond" pitchFamily="18" charset="0"/>
              </a:rPr>
              <a:t>Mental</a:t>
            </a:r>
            <a:r>
              <a:rPr lang="en-US" sz="2400" b="1" dirty="0">
                <a:solidFill>
                  <a:schemeClr val="tx1"/>
                </a:solidFill>
                <a:latin typeface="Garamond" pitchFamily="18" charset="0"/>
              </a:rPr>
              <a:t> </a:t>
            </a:r>
            <a:r>
              <a:rPr lang="en-US" sz="4000" b="1" dirty="0">
                <a:latin typeface="Garamond" pitchFamily="18" charset="0"/>
              </a:rPr>
              <a:t>Health &amp; PEI</a:t>
            </a:r>
          </a:p>
          <a:p>
            <a:pPr algn="ctr">
              <a:defRPr/>
            </a:pPr>
            <a:r>
              <a:rPr lang="en-US" sz="4400" b="1" dirty="0">
                <a:solidFill>
                  <a:srgbClr val="F8972A"/>
                </a:solidFill>
                <a:effectLst>
                  <a:outerShdw blurRad="38100" dist="38100" dir="2700000" algn="tl">
                    <a:srgbClr val="000000">
                      <a:alpha val="43137"/>
                    </a:srgbClr>
                  </a:outerShdw>
                </a:effectLst>
                <a:latin typeface="Garamond" pitchFamily="18" charset="0"/>
              </a:rPr>
              <a:t>Tuesday, August 15th, 2023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Man Holding Check List Stock Photo | PowerPoint Presentation Templates |  PPT Template Themes | PowerPoint Presentation Portfolio"/>
          <p:cNvPicPr/>
          <p:nvPr/>
        </p:nvPicPr>
        <p:blipFill rotWithShape="1">
          <a:blip r:embed="rId2" cstate="email">
            <a:extLst>
              <a:ext uri="{28A0092B-C50C-407E-A947-70E740481C1C}">
                <a14:useLocalDpi xmlns:a14="http://schemas.microsoft.com/office/drawing/2010/main" val="0"/>
              </a:ext>
            </a:extLst>
          </a:blip>
          <a:srcRect l="18119" r="13846" b="3247"/>
          <a:stretch/>
        </p:blipFill>
        <p:spPr bwMode="auto">
          <a:xfrm>
            <a:off x="6878320" y="1322199"/>
            <a:ext cx="2265680" cy="376428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215899" y="64898"/>
            <a:ext cx="8724900" cy="1257301"/>
          </a:xfrm>
        </p:spPr>
        <p:txBody>
          <a:bodyPr>
            <a:noAutofit/>
          </a:bodyPr>
          <a:lstStyle/>
          <a:p>
            <a:pPr>
              <a:defRPr/>
            </a:pPr>
            <a:r>
              <a:rPr lang="en-US" sz="4000" b="1" dirty="0">
                <a:solidFill>
                  <a:srgbClr val="893B81"/>
                </a:solidFill>
                <a:latin typeface="Arial Black" panose="020B0A04020102020204" pitchFamily="34" charset="0"/>
              </a:rPr>
              <a:t>What to Submit to </a:t>
            </a:r>
            <a:br>
              <a:rPr lang="en-US" sz="4000" b="1" dirty="0">
                <a:solidFill>
                  <a:srgbClr val="893B81"/>
                </a:solidFill>
                <a:latin typeface="Arial Black" panose="020B0A04020102020204" pitchFamily="34" charset="0"/>
              </a:rPr>
            </a:br>
            <a:r>
              <a:rPr lang="en-US" sz="4000" b="1" dirty="0">
                <a:solidFill>
                  <a:srgbClr val="893B81"/>
                </a:solidFill>
                <a:latin typeface="Arial Black" panose="020B0A04020102020204" pitchFamily="34" charset="0"/>
              </a:rPr>
              <a:t>RUHS – On Your Due Date</a:t>
            </a:r>
          </a:p>
        </p:txBody>
      </p:sp>
      <p:sp>
        <p:nvSpPr>
          <p:cNvPr id="3" name="Subtitle 2"/>
          <p:cNvSpPr>
            <a:spLocks noGrp="1"/>
          </p:cNvSpPr>
          <p:nvPr>
            <p:ph type="subTitle" idx="1"/>
          </p:nvPr>
        </p:nvSpPr>
        <p:spPr>
          <a:xfrm>
            <a:off x="1" y="1817778"/>
            <a:ext cx="7680960" cy="4864100"/>
          </a:xfrm>
        </p:spPr>
        <p:txBody>
          <a:bodyPr>
            <a:normAutofit/>
          </a:bodyPr>
          <a:lstStyle/>
          <a:p>
            <a:pPr algn="l">
              <a:lnSpc>
                <a:spcPct val="90000"/>
              </a:lnSpc>
              <a:defRPr/>
            </a:pPr>
            <a:r>
              <a:rPr lang="en-US" sz="2400" dirty="0">
                <a:solidFill>
                  <a:schemeClr val="tx1"/>
                </a:solidFill>
                <a:latin typeface="Garamond" pitchFamily="18" charset="0"/>
                <a:cs typeface="Arial" pitchFamily="34" charset="0"/>
              </a:rPr>
              <a:t>Please email to </a:t>
            </a:r>
            <a:r>
              <a:rPr lang="en-US" sz="2400" b="1" dirty="0">
                <a:solidFill>
                  <a:schemeClr val="accent1">
                    <a:lumMod val="60000"/>
                    <a:lumOff val="40000"/>
                  </a:schemeClr>
                </a:solidFill>
                <a:latin typeface="Garamond" pitchFamily="18" charset="0"/>
                <a:cs typeface="Arial" pitchFamily="34" charset="0"/>
              </a:rPr>
              <a:t>costreport@ruhealth.org</a:t>
            </a:r>
            <a:r>
              <a:rPr lang="en-US" sz="2400" b="1" dirty="0">
                <a:solidFill>
                  <a:schemeClr val="tx1"/>
                </a:solidFill>
                <a:latin typeface="Garamond" pitchFamily="18" charset="0"/>
                <a:cs typeface="Arial" pitchFamily="34" charset="0"/>
              </a:rPr>
              <a:t>:</a:t>
            </a:r>
            <a:r>
              <a:rPr lang="en-US" sz="2400" dirty="0">
                <a:solidFill>
                  <a:schemeClr val="tx1"/>
                </a:solidFill>
                <a:latin typeface="Garamond" pitchFamily="18" charset="0"/>
                <a:cs typeface="Arial" pitchFamily="34" charset="0"/>
              </a:rPr>
              <a:t> </a:t>
            </a:r>
          </a:p>
          <a:p>
            <a:pPr marL="1314450" lvl="3" indent="-457200" algn="l">
              <a:buClr>
                <a:srgbClr val="002060"/>
              </a:buClr>
              <a:buSzPct val="85000"/>
              <a:buFont typeface="+mj-lt"/>
              <a:buAutoNum type="arabicPeriod"/>
              <a:defRPr/>
            </a:pPr>
            <a:r>
              <a:rPr lang="en-US" sz="3200" dirty="0">
                <a:solidFill>
                  <a:srgbClr val="003469"/>
                </a:solidFill>
                <a:latin typeface="Garamond" pitchFamily="18" charset="0"/>
                <a:ea typeface="Lucida Sans Unicode" pitchFamily="34" charset="0"/>
                <a:cs typeface="Lucida Sans Unicode" pitchFamily="34" charset="0"/>
              </a:rPr>
              <a:t>Electronic copy of </a:t>
            </a:r>
            <a:r>
              <a:rPr lang="en-US" sz="3200" b="1" dirty="0">
                <a:solidFill>
                  <a:srgbClr val="BCD62A"/>
                </a:solidFill>
                <a:latin typeface="Garamond" pitchFamily="18" charset="0"/>
                <a:ea typeface="Lucida Sans Unicode" pitchFamily="34" charset="0"/>
                <a:cs typeface="Lucida Sans Unicode" pitchFamily="34" charset="0"/>
              </a:rPr>
              <a:t>Cost Report Schedules</a:t>
            </a:r>
            <a:endParaRPr lang="en-US" sz="3200" dirty="0">
              <a:solidFill>
                <a:srgbClr val="003469"/>
              </a:solidFill>
              <a:latin typeface="Garamond" pitchFamily="18" charset="0"/>
              <a:ea typeface="Lucida Sans Unicode" pitchFamily="34" charset="0"/>
              <a:cs typeface="Lucida Sans Unicode" pitchFamily="34" charset="0"/>
            </a:endParaRPr>
          </a:p>
          <a:p>
            <a:pPr marL="1314450" lvl="3" indent="-457200" algn="l">
              <a:buClr>
                <a:srgbClr val="002060"/>
              </a:buClr>
              <a:buSzPct val="85000"/>
              <a:buFont typeface="+mj-lt"/>
              <a:buAutoNum type="arabicPeriod"/>
              <a:defRPr/>
            </a:pPr>
            <a:r>
              <a:rPr lang="en-US" sz="3200" dirty="0">
                <a:solidFill>
                  <a:srgbClr val="003469"/>
                </a:solidFill>
                <a:latin typeface="Garamond" pitchFamily="18" charset="0"/>
                <a:ea typeface="Lucida Sans Unicode" pitchFamily="34" charset="0"/>
                <a:cs typeface="Lucida Sans Unicode" pitchFamily="34" charset="0"/>
              </a:rPr>
              <a:t>Your </a:t>
            </a:r>
            <a:r>
              <a:rPr lang="en-US" sz="3200" b="1" dirty="0">
                <a:solidFill>
                  <a:srgbClr val="8A3A81"/>
                </a:solidFill>
                <a:latin typeface="Garamond" pitchFamily="18" charset="0"/>
                <a:ea typeface="Lucida Sans Unicode" pitchFamily="34" charset="0"/>
                <a:cs typeface="Lucida Sans Unicode" pitchFamily="34" charset="0"/>
              </a:rPr>
              <a:t>Financial Statements </a:t>
            </a:r>
            <a:r>
              <a:rPr lang="en-US" sz="3200" dirty="0">
                <a:solidFill>
                  <a:srgbClr val="003469"/>
                </a:solidFill>
                <a:latin typeface="Garamond" pitchFamily="18" charset="0"/>
                <a:ea typeface="Lucida Sans Unicode" pitchFamily="34" charset="0"/>
                <a:cs typeface="Lucida Sans Unicode" pitchFamily="34" charset="0"/>
              </a:rPr>
              <a:t>and other supporting schedules, in Excel please, that tie to the Cost Report Schedules</a:t>
            </a:r>
          </a:p>
          <a:p>
            <a:pPr marL="1314450" lvl="3" indent="-457200" algn="l">
              <a:buClr>
                <a:srgbClr val="002060"/>
              </a:buClr>
              <a:buSzPct val="85000"/>
              <a:buFont typeface="+mj-lt"/>
              <a:buAutoNum type="arabicPeriod"/>
              <a:defRPr/>
            </a:pPr>
            <a:r>
              <a:rPr lang="en-US" sz="3200" dirty="0">
                <a:solidFill>
                  <a:srgbClr val="003469"/>
                </a:solidFill>
                <a:latin typeface="Garamond" pitchFamily="18" charset="0"/>
                <a:ea typeface="Lucida Sans Unicode" pitchFamily="34" charset="0"/>
                <a:cs typeface="Lucida Sans Unicode" pitchFamily="34" charset="0"/>
              </a:rPr>
              <a:t>A schedule of your </a:t>
            </a:r>
            <a:r>
              <a:rPr lang="en-US" sz="3200" b="1" dirty="0">
                <a:solidFill>
                  <a:srgbClr val="F8972A"/>
                </a:solidFill>
                <a:latin typeface="Garamond" pitchFamily="18" charset="0"/>
                <a:ea typeface="Lucida Sans Unicode" pitchFamily="34" charset="0"/>
                <a:cs typeface="Lucida Sans Unicode" pitchFamily="34" charset="0"/>
              </a:rPr>
              <a:t>Published Charges </a:t>
            </a:r>
            <a:r>
              <a:rPr lang="en-US" sz="3200" dirty="0">
                <a:solidFill>
                  <a:srgbClr val="003469"/>
                </a:solidFill>
                <a:latin typeface="Garamond" pitchFamily="18" charset="0"/>
                <a:ea typeface="Lucida Sans Unicode" pitchFamily="34" charset="0"/>
                <a:cs typeface="Lucida Sans Unicode" pitchFamily="34" charset="0"/>
              </a:rPr>
              <a:t>(the rates you charge the public) </a:t>
            </a:r>
          </a:p>
          <a:p>
            <a:pPr algn="l">
              <a:lnSpc>
                <a:spcPct val="90000"/>
              </a:lnSpc>
              <a:defRPr/>
            </a:pPr>
            <a:endParaRPr lang="en-US" sz="2400" u="sng" dirty="0">
              <a:solidFill>
                <a:schemeClr val="tx1"/>
              </a:solidFill>
              <a:latin typeface="Garamond" pitchFamily="18" charset="0"/>
              <a:cs typeface="Arial" pitchFamily="34" charset="0"/>
            </a:endParaRPr>
          </a:p>
          <a:p>
            <a:pPr algn="l"/>
            <a:endParaRPr lang="en-US"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8428" y="185157"/>
            <a:ext cx="8527143" cy="1415506"/>
          </a:xfrm>
        </p:spPr>
        <p:txBody>
          <a:bodyPr/>
          <a:lstStyle/>
          <a:p>
            <a:pPr marL="365760" indent="-256032">
              <a:spcBef>
                <a:spcPts val="0"/>
              </a:spcBef>
              <a:defRPr/>
            </a:pPr>
            <a:r>
              <a:rPr lang="en-US" sz="2800" dirty="0">
                <a:solidFill>
                  <a:schemeClr val="tx1"/>
                </a:solidFill>
                <a:latin typeface="Garamond" pitchFamily="18" charset="0"/>
              </a:rPr>
              <a:t>Cost Report Schedules and Instructions will be </a:t>
            </a:r>
          </a:p>
          <a:p>
            <a:pPr marL="365760" indent="-256032">
              <a:spcBef>
                <a:spcPts val="0"/>
              </a:spcBef>
              <a:defRPr/>
            </a:pPr>
            <a:r>
              <a:rPr lang="en-US" sz="2800" dirty="0">
                <a:solidFill>
                  <a:schemeClr val="tx1"/>
                </a:solidFill>
                <a:latin typeface="Garamond" pitchFamily="18" charset="0"/>
              </a:rPr>
              <a:t>emailed out soon and will also be available on the</a:t>
            </a:r>
          </a:p>
          <a:p>
            <a:pPr marL="365760" indent="-256032">
              <a:spcBef>
                <a:spcPts val="0"/>
              </a:spcBef>
              <a:defRPr/>
            </a:pPr>
            <a:r>
              <a:rPr lang="en-US" sz="2800" dirty="0">
                <a:solidFill>
                  <a:schemeClr val="tx1"/>
                </a:solidFill>
                <a:latin typeface="Garamond" pitchFamily="18" charset="0"/>
              </a:rPr>
              <a:t>Department of Mental Health website at:</a:t>
            </a:r>
            <a:endParaRPr lang="en-US" dirty="0"/>
          </a:p>
        </p:txBody>
      </p:sp>
      <p:sp>
        <p:nvSpPr>
          <p:cNvPr id="2" name="TextBox 1">
            <a:extLst>
              <a:ext uri="{FF2B5EF4-FFF2-40B4-BE49-F238E27FC236}">
                <a16:creationId xmlns:a16="http://schemas.microsoft.com/office/drawing/2014/main" id="{5644990C-A9AB-41DF-BE56-E4CDAA049DE6}"/>
              </a:ext>
            </a:extLst>
          </p:cNvPr>
          <p:cNvSpPr txBox="1"/>
          <p:nvPr/>
        </p:nvSpPr>
        <p:spPr>
          <a:xfrm>
            <a:off x="308428" y="1468865"/>
            <a:ext cx="8527143" cy="523220"/>
          </a:xfrm>
          <a:prstGeom prst="rect">
            <a:avLst/>
          </a:prstGeom>
          <a:noFill/>
        </p:spPr>
        <p:txBody>
          <a:bodyPr wrap="square" rtlCol="0">
            <a:spAutoFit/>
          </a:bodyPr>
          <a:lstStyle/>
          <a:p>
            <a:pPr marL="365760" indent="-256032" algn="ctr">
              <a:defRPr/>
            </a:pPr>
            <a:r>
              <a:rPr lang="en-US" sz="2800" b="1" dirty="0">
                <a:solidFill>
                  <a:schemeClr val="accent3">
                    <a:lumMod val="75000"/>
                  </a:schemeClr>
                </a:solidFill>
                <a:latin typeface="Garamond" pitchFamily="18" charset="0"/>
                <a:hlinkClick r:id="rId2"/>
              </a:rPr>
              <a:t>www.rcdmh.org/Doing-Business/Provider-Connect</a:t>
            </a:r>
            <a:endParaRPr lang="en-US" sz="2800" b="1" dirty="0">
              <a:solidFill>
                <a:schemeClr val="accent3">
                  <a:lumMod val="75000"/>
                </a:schemeClr>
              </a:solidFill>
              <a:latin typeface="Garamond" pitchFamily="18" charset="0"/>
            </a:endParaRPr>
          </a:p>
        </p:txBody>
      </p:sp>
      <p:sp>
        <p:nvSpPr>
          <p:cNvPr id="4" name="TextBox 3">
            <a:extLst>
              <a:ext uri="{FF2B5EF4-FFF2-40B4-BE49-F238E27FC236}">
                <a16:creationId xmlns:a16="http://schemas.microsoft.com/office/drawing/2014/main" id="{88AAF683-984A-466C-AB83-75FEE2308E5B}"/>
              </a:ext>
            </a:extLst>
          </p:cNvPr>
          <p:cNvSpPr txBox="1"/>
          <p:nvPr/>
        </p:nvSpPr>
        <p:spPr>
          <a:xfrm>
            <a:off x="308427" y="1969453"/>
            <a:ext cx="8527143" cy="954107"/>
          </a:xfrm>
          <a:prstGeom prst="rect">
            <a:avLst/>
          </a:prstGeom>
          <a:noFill/>
        </p:spPr>
        <p:txBody>
          <a:bodyPr wrap="square" rtlCol="0">
            <a:spAutoFit/>
          </a:bodyPr>
          <a:lstStyle/>
          <a:p>
            <a:pPr marL="365760" indent="-256032" algn="ctr">
              <a:spcBef>
                <a:spcPts val="0"/>
              </a:spcBef>
              <a:defRPr/>
            </a:pPr>
            <a:r>
              <a:rPr lang="en-US" sz="2800" dirty="0">
                <a:latin typeface="Garamond" pitchFamily="18" charset="0"/>
              </a:rPr>
              <a:t>Under the Contractor Cost Reports header </a:t>
            </a:r>
          </a:p>
          <a:p>
            <a:pPr marL="365760" indent="-256032" algn="ctr">
              <a:spcBef>
                <a:spcPts val="0"/>
              </a:spcBef>
              <a:defRPr/>
            </a:pPr>
            <a:r>
              <a:rPr lang="en-US" sz="2800" dirty="0">
                <a:latin typeface="Garamond" pitchFamily="18" charset="0"/>
              </a:rPr>
              <a:t>on the right side of the screen.</a:t>
            </a:r>
          </a:p>
        </p:txBody>
      </p:sp>
      <p:pic>
        <p:nvPicPr>
          <p:cNvPr id="5" name="Picture 4">
            <a:extLst>
              <a:ext uri="{FF2B5EF4-FFF2-40B4-BE49-F238E27FC236}">
                <a16:creationId xmlns:a16="http://schemas.microsoft.com/office/drawing/2014/main" id="{461A8594-4163-4423-91C6-4B87A24B8FA1}"/>
              </a:ext>
            </a:extLst>
          </p:cNvPr>
          <p:cNvPicPr>
            <a:picLocks noChangeAspect="1"/>
          </p:cNvPicPr>
          <p:nvPr/>
        </p:nvPicPr>
        <p:blipFill>
          <a:blip r:embed="rId3"/>
          <a:stretch>
            <a:fillRect/>
          </a:stretch>
        </p:blipFill>
        <p:spPr>
          <a:xfrm>
            <a:off x="905691" y="2884371"/>
            <a:ext cx="7224594" cy="3982443"/>
          </a:xfrm>
          <a:prstGeom prst="rect">
            <a:avLst/>
          </a:prstGeom>
        </p:spPr>
      </p:pic>
      <p:sp>
        <p:nvSpPr>
          <p:cNvPr id="6" name="Right Arrow 3">
            <a:extLst>
              <a:ext uri="{FF2B5EF4-FFF2-40B4-BE49-F238E27FC236}">
                <a16:creationId xmlns:a16="http://schemas.microsoft.com/office/drawing/2014/main" id="{4D82BC04-06EB-4E96-840A-50A1D4AE5C6E}"/>
              </a:ext>
            </a:extLst>
          </p:cNvPr>
          <p:cNvSpPr/>
          <p:nvPr/>
        </p:nvSpPr>
        <p:spPr>
          <a:xfrm rot="977768">
            <a:off x="5362352" y="3605485"/>
            <a:ext cx="493466" cy="2062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7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 People Hold Cubes Text Review Stock Illustration 193346444"/>
          <p:cNvPicPr/>
          <p:nvPr/>
        </p:nvPicPr>
        <p:blipFill rotWithShape="1">
          <a:blip r:embed="rId2">
            <a:extLst>
              <a:ext uri="{28A0092B-C50C-407E-A947-70E740481C1C}">
                <a14:useLocalDpi xmlns:a14="http://schemas.microsoft.com/office/drawing/2010/main" val="0"/>
              </a:ext>
            </a:extLst>
          </a:blip>
          <a:srcRect l="11179" t="9048" r="10716" b="19333"/>
          <a:stretch/>
        </p:blipFill>
        <p:spPr bwMode="auto">
          <a:xfrm>
            <a:off x="1937857" y="74608"/>
            <a:ext cx="7097085" cy="4329612"/>
          </a:xfrm>
          <a:prstGeom prst="rect">
            <a:avLst/>
          </a:prstGeom>
          <a:noFill/>
          <a:ln>
            <a:noFill/>
          </a:ln>
        </p:spPr>
      </p:pic>
    </p:spTree>
    <p:extLst>
      <p:ext uri="{BB962C8B-B14F-4D97-AF65-F5344CB8AC3E}">
        <p14:creationId xmlns:p14="http://schemas.microsoft.com/office/powerpoint/2010/main" val="1924382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801191" y="2513603"/>
            <a:ext cx="7885611" cy="381000"/>
          </a:xfrm>
          <a:prstGeom prst="rect">
            <a:avLst/>
          </a:prstGeom>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rPr>
              <a:t>3. </a:t>
            </a:r>
            <a:r>
              <a:rPr kumimoji="0" lang="en-US" sz="2200" b="1"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rPr>
              <a:t>What color are the cells that need to be completed?</a:t>
            </a:r>
            <a:endParaRPr kumimoji="0" lang="en-US" sz="2200" b="0"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endParaRPr>
          </a:p>
        </p:txBody>
      </p:sp>
      <p:sp>
        <p:nvSpPr>
          <p:cNvPr id="14" name="Text Box 10"/>
          <p:cNvSpPr txBox="1">
            <a:spLocks noChangeArrowheads="1"/>
          </p:cNvSpPr>
          <p:nvPr/>
        </p:nvSpPr>
        <p:spPr bwMode="auto">
          <a:xfrm>
            <a:off x="1532709" y="720476"/>
            <a:ext cx="7154091" cy="369332"/>
          </a:xfrm>
          <a:prstGeom prst="rect">
            <a:avLst/>
          </a:prstGeom>
          <a:noFill/>
          <a:ln w="9525">
            <a:noFill/>
            <a:miter lim="800000"/>
            <a:headEnd/>
            <a:tailEnd/>
          </a:ln>
        </p:spPr>
        <p:txBody>
          <a:bodyPr wrap="square">
            <a:spAutoFit/>
          </a:bodyPr>
          <a:lstStyle/>
          <a:p>
            <a:pPr>
              <a:spcBef>
                <a:spcPct val="50000"/>
              </a:spcBef>
            </a:pPr>
            <a:r>
              <a:rPr lang="en-US" dirty="0">
                <a:latin typeface="Garamond" pitchFamily="18" charset="0"/>
                <a:ea typeface="Lucida Sans Unicode" pitchFamily="34" charset="0"/>
                <a:cs typeface="Lucida Sans Unicode" pitchFamily="34" charset="0"/>
              </a:rPr>
              <a:t> - One for each DeptID with associated Program codes/RU numbers. </a:t>
            </a:r>
          </a:p>
        </p:txBody>
      </p:sp>
      <p:sp>
        <p:nvSpPr>
          <p:cNvPr id="15" name="Text Box 11"/>
          <p:cNvSpPr txBox="1">
            <a:spLocks noChangeArrowheads="1"/>
          </p:cNvSpPr>
          <p:nvPr/>
        </p:nvSpPr>
        <p:spPr bwMode="auto">
          <a:xfrm>
            <a:off x="1532710" y="2013669"/>
            <a:ext cx="4310663" cy="369332"/>
          </a:xfrm>
          <a:prstGeom prst="rect">
            <a:avLst/>
          </a:prstGeom>
          <a:noFill/>
          <a:ln w="9525">
            <a:noFill/>
            <a:miter lim="800000"/>
            <a:headEnd/>
            <a:tailEnd/>
          </a:ln>
        </p:spPr>
        <p:txBody>
          <a:bodyPr wrap="square">
            <a:spAutoFit/>
          </a:bodyPr>
          <a:lstStyle/>
          <a:p>
            <a:pPr>
              <a:spcBef>
                <a:spcPct val="50000"/>
              </a:spcBef>
            </a:pPr>
            <a:r>
              <a:rPr lang="en-US" dirty="0">
                <a:latin typeface="Garamond" pitchFamily="18" charset="0"/>
                <a:ea typeface="Lucida Sans Unicode" pitchFamily="34" charset="0"/>
                <a:cs typeface="Lucida Sans Unicode" pitchFamily="34" charset="0"/>
              </a:rPr>
              <a:t> - Enable Macros</a:t>
            </a:r>
          </a:p>
        </p:txBody>
      </p:sp>
      <p:grpSp>
        <p:nvGrpSpPr>
          <p:cNvPr id="2" name="Group 1"/>
          <p:cNvGrpSpPr/>
          <p:nvPr/>
        </p:nvGrpSpPr>
        <p:grpSpPr>
          <a:xfrm>
            <a:off x="1532713" y="1579344"/>
            <a:ext cx="7154087" cy="2288428"/>
            <a:chOff x="1532713" y="1579344"/>
            <a:chExt cx="7154087" cy="2288428"/>
          </a:xfrm>
        </p:grpSpPr>
        <p:pic>
          <p:nvPicPr>
            <p:cNvPr id="10" name="Picture 9" descr="Free Stock Photos Download: 3D Man Holding a Check Mark"/>
            <p:cNvPicPr/>
            <p:nvPr/>
          </p:nvPicPr>
          <p:blipFill rotWithShape="1">
            <a:blip r:embed="rId2" cstate="email">
              <a:extLst>
                <a:ext uri="{28A0092B-C50C-407E-A947-70E740481C1C}">
                  <a14:useLocalDpi xmlns:a14="http://schemas.microsoft.com/office/drawing/2010/main" val="0"/>
                </a:ext>
              </a:extLst>
            </a:blip>
            <a:srcRect l="4621" r="15454" b="7831"/>
            <a:stretch/>
          </p:blipFill>
          <p:spPr bwMode="auto">
            <a:xfrm>
              <a:off x="7153710" y="1579344"/>
              <a:ext cx="1533090" cy="2288428"/>
            </a:xfrm>
            <a:prstGeom prst="rect">
              <a:avLst/>
            </a:prstGeom>
            <a:noFill/>
            <a:ln>
              <a:noFill/>
            </a:ln>
            <a:extLst>
              <a:ext uri="{53640926-AAD7-44D8-BBD7-CCE9431645EC}">
                <a14:shadowObscured xmlns:a14="http://schemas.microsoft.com/office/drawing/2010/main"/>
              </a:ext>
            </a:extLst>
          </p:spPr>
        </p:pic>
        <p:sp>
          <p:nvSpPr>
            <p:cNvPr id="16" name="Text Box 12"/>
            <p:cNvSpPr txBox="1">
              <a:spLocks noChangeArrowheads="1"/>
            </p:cNvSpPr>
            <p:nvPr/>
          </p:nvSpPr>
          <p:spPr bwMode="auto">
            <a:xfrm>
              <a:off x="1532713" y="2846935"/>
              <a:ext cx="4386864" cy="369332"/>
            </a:xfrm>
            <a:prstGeom prst="rect">
              <a:avLst/>
            </a:prstGeom>
            <a:noFill/>
            <a:ln w="9525">
              <a:noFill/>
              <a:miter lim="800000"/>
              <a:headEnd/>
              <a:tailEnd/>
            </a:ln>
          </p:spPr>
          <p:txBody>
            <a:bodyPr wrap="square">
              <a:spAutoFit/>
            </a:bodyPr>
            <a:lstStyle/>
            <a:p>
              <a:pPr>
                <a:spcBef>
                  <a:spcPct val="50000"/>
                </a:spcBef>
                <a:defRPr/>
              </a:pPr>
              <a:r>
                <a:rPr lang="en-US" dirty="0">
                  <a:latin typeface="Garamond" pitchFamily="18" charset="0"/>
                  <a:ea typeface="Lucida Sans Unicode" pitchFamily="34" charset="0"/>
                  <a:cs typeface="Lucida Sans Unicode" pitchFamily="34" charset="0"/>
                </a:rPr>
                <a:t> </a:t>
              </a:r>
              <a:r>
                <a:rPr lang="en-US" b="1" dirty="0">
                  <a:solidFill>
                    <a:srgbClr val="00B050"/>
                  </a:solidFill>
                  <a:latin typeface="Garamond" pitchFamily="18" charset="0"/>
                  <a:ea typeface="Lucida Sans Unicode" pitchFamily="34" charset="0"/>
                  <a:cs typeface="Lucida Sans Unicode" pitchFamily="34" charset="0"/>
                </a:rPr>
                <a:t>- Green</a:t>
              </a:r>
            </a:p>
          </p:txBody>
        </p:sp>
      </p:grpSp>
      <p:sp>
        <p:nvSpPr>
          <p:cNvPr id="17" name="Text Box 14"/>
          <p:cNvSpPr txBox="1">
            <a:spLocks noChangeArrowheads="1"/>
          </p:cNvSpPr>
          <p:nvPr/>
        </p:nvSpPr>
        <p:spPr bwMode="auto">
          <a:xfrm>
            <a:off x="801191" y="290110"/>
            <a:ext cx="7885611" cy="430887"/>
          </a:xfrm>
          <a:prstGeom prst="rect">
            <a:avLst/>
          </a:prstGeom>
          <a:noFill/>
          <a:ln w="9525">
            <a:noFill/>
            <a:miter lim="800000"/>
            <a:headEnd/>
            <a:tailEnd/>
          </a:ln>
        </p:spPr>
        <p:txBody>
          <a:bodyPr wrap="square">
            <a:spAutoFit/>
          </a:bodyPr>
          <a:lstStyle/>
          <a:p>
            <a:pPr>
              <a:spcBef>
                <a:spcPct val="50000"/>
              </a:spcBef>
            </a:pPr>
            <a:r>
              <a:rPr lang="en-US" sz="2200" dirty="0">
                <a:solidFill>
                  <a:srgbClr val="002060"/>
                </a:solidFill>
                <a:latin typeface="Garamond" pitchFamily="18" charset="0"/>
                <a:ea typeface="Lucida Sans Unicode" pitchFamily="34" charset="0"/>
                <a:cs typeface="Lucida Sans Unicode" pitchFamily="34" charset="0"/>
              </a:rPr>
              <a:t>1. </a:t>
            </a:r>
            <a:r>
              <a:rPr lang="en-US" sz="2200" b="1" dirty="0">
                <a:solidFill>
                  <a:srgbClr val="002060"/>
                </a:solidFill>
                <a:latin typeface="Garamond" pitchFamily="18" charset="0"/>
                <a:ea typeface="Lucida Sans Unicode" pitchFamily="34" charset="0"/>
                <a:cs typeface="Lucida Sans Unicode" pitchFamily="34" charset="0"/>
              </a:rPr>
              <a:t>How many cost reports should each contractor complete?</a:t>
            </a:r>
          </a:p>
        </p:txBody>
      </p:sp>
      <p:sp>
        <p:nvSpPr>
          <p:cNvPr id="18" name="Text Box 15"/>
          <p:cNvSpPr txBox="1">
            <a:spLocks noChangeArrowheads="1"/>
          </p:cNvSpPr>
          <p:nvPr/>
        </p:nvSpPr>
        <p:spPr bwMode="auto">
          <a:xfrm>
            <a:off x="801191" y="1249091"/>
            <a:ext cx="7885611" cy="769441"/>
          </a:xfrm>
          <a:prstGeom prst="rect">
            <a:avLst/>
          </a:prstGeom>
          <a:noFill/>
          <a:ln w="9525">
            <a:noFill/>
            <a:miter lim="800000"/>
            <a:headEnd/>
            <a:tailEnd/>
          </a:ln>
        </p:spPr>
        <p:txBody>
          <a:bodyPr wrap="square">
            <a:spAutoFit/>
          </a:bodyPr>
          <a:lstStyle/>
          <a:p>
            <a:r>
              <a:rPr lang="en-US" sz="2200" dirty="0">
                <a:solidFill>
                  <a:srgbClr val="002060"/>
                </a:solidFill>
                <a:latin typeface="Garamond" pitchFamily="18" charset="0"/>
                <a:ea typeface="Lucida Sans Unicode" pitchFamily="34" charset="0"/>
                <a:cs typeface="Lucida Sans Unicode" pitchFamily="34" charset="0"/>
              </a:rPr>
              <a:t>2. </a:t>
            </a:r>
            <a:r>
              <a:rPr lang="en-US" sz="2200" b="1" dirty="0">
                <a:solidFill>
                  <a:srgbClr val="002060"/>
                </a:solidFill>
                <a:latin typeface="Garamond" pitchFamily="18" charset="0"/>
                <a:ea typeface="Lucida Sans Unicode" pitchFamily="34" charset="0"/>
                <a:cs typeface="Lucida Sans Unicode" pitchFamily="34" charset="0"/>
              </a:rPr>
              <a:t>What is the first thing you need to do when opening     </a:t>
            </a:r>
          </a:p>
          <a:p>
            <a:r>
              <a:rPr lang="en-US" sz="2200" b="1" dirty="0">
                <a:solidFill>
                  <a:srgbClr val="002060"/>
                </a:solidFill>
                <a:latin typeface="Garamond" pitchFamily="18" charset="0"/>
                <a:ea typeface="Lucida Sans Unicode" pitchFamily="34" charset="0"/>
                <a:cs typeface="Lucida Sans Unicode" pitchFamily="34" charset="0"/>
              </a:rPr>
              <a:t>    the cost report forms?</a:t>
            </a:r>
            <a:endParaRPr lang="en-US" sz="2200" dirty="0">
              <a:solidFill>
                <a:srgbClr val="002060"/>
              </a:solidFill>
              <a:latin typeface="Garamond" pitchFamily="18" charset="0"/>
              <a:ea typeface="Lucida Sans Unicode" pitchFamily="34" charset="0"/>
              <a:cs typeface="Lucida Sans Unicode" pitchFamily="34" charset="0"/>
            </a:endParaRPr>
          </a:p>
        </p:txBody>
      </p:sp>
      <p:grpSp>
        <p:nvGrpSpPr>
          <p:cNvPr id="3" name="Group 2"/>
          <p:cNvGrpSpPr/>
          <p:nvPr/>
        </p:nvGrpSpPr>
        <p:grpSpPr>
          <a:xfrm>
            <a:off x="1" y="4042490"/>
            <a:ext cx="8415395" cy="2841450"/>
            <a:chOff x="1" y="4042490"/>
            <a:chExt cx="8415395" cy="2841450"/>
          </a:xfrm>
        </p:grpSpPr>
        <p:pic>
          <p:nvPicPr>
            <p:cNvPr id="11" name="Picture 10" descr="102,107 3d Man Cliparts, Stock Vector and Royalty Free 3d Man Illustrations"/>
            <p:cNvPicPr/>
            <p:nvPr/>
          </p:nvPicPr>
          <p:blipFill rotWithShape="1">
            <a:blip r:embed="rId3" cstate="email">
              <a:extLst>
                <a:ext uri="{28A0092B-C50C-407E-A947-70E740481C1C}">
                  <a14:useLocalDpi xmlns:a14="http://schemas.microsoft.com/office/drawing/2010/main" val="0"/>
                </a:ext>
              </a:extLst>
            </a:blip>
            <a:srcRect l="17013" t="5094" r="9317" b="6335"/>
            <a:stretch/>
          </p:blipFill>
          <p:spPr bwMode="auto">
            <a:xfrm>
              <a:off x="1" y="4411980"/>
              <a:ext cx="1926136" cy="2471960"/>
            </a:xfrm>
            <a:prstGeom prst="rect">
              <a:avLst/>
            </a:prstGeom>
            <a:noFill/>
            <a:ln>
              <a:noFill/>
            </a:ln>
            <a:extLst>
              <a:ext uri="{53640926-AAD7-44D8-BBD7-CCE9431645EC}">
                <a14:shadowObscured xmlns:a14="http://schemas.microsoft.com/office/drawing/2010/main"/>
              </a:ext>
            </a:extLst>
          </p:spPr>
        </p:pic>
        <p:sp>
          <p:nvSpPr>
            <p:cNvPr id="20" name="Text Box 17"/>
            <p:cNvSpPr txBox="1">
              <a:spLocks noChangeArrowheads="1"/>
            </p:cNvSpPr>
            <p:nvPr/>
          </p:nvSpPr>
          <p:spPr bwMode="auto">
            <a:xfrm>
              <a:off x="2040436" y="4042490"/>
              <a:ext cx="6374960" cy="784830"/>
            </a:xfrm>
            <a:prstGeom prst="rect">
              <a:avLst/>
            </a:prstGeom>
            <a:noFill/>
            <a:ln w="9525">
              <a:noFill/>
              <a:miter lim="800000"/>
              <a:headEnd/>
              <a:tailEnd/>
            </a:ln>
          </p:spPr>
          <p:txBody>
            <a:bodyPr wrap="square">
              <a:spAutoFit/>
            </a:bodyPr>
            <a:lstStyle/>
            <a:p>
              <a:pPr>
                <a:spcBef>
                  <a:spcPct val="50000"/>
                </a:spcBef>
                <a:buFontTx/>
                <a:buChar char="-"/>
              </a:pPr>
              <a:r>
                <a:rPr lang="en-US" dirty="0">
                  <a:latin typeface="Garamond" pitchFamily="18" charset="0"/>
                  <a:cs typeface="Lucida Sans Unicode" pitchFamily="34" charset="0"/>
                </a:rPr>
                <a:t> Published Charge, RCMAR, Drug Medi-Cal Rate, Negotiated Rate</a:t>
              </a:r>
            </a:p>
            <a:p>
              <a:pPr>
                <a:spcBef>
                  <a:spcPct val="50000"/>
                </a:spcBef>
              </a:pPr>
              <a:r>
                <a:rPr lang="en-US" b="1" dirty="0">
                  <a:latin typeface="Garamond" pitchFamily="18" charset="0"/>
                  <a:cs typeface="Lucida Sans Unicode" pitchFamily="34" charset="0"/>
                </a:rPr>
                <a:t>[Md &amp; SFC Split % = (Units  x  Rate)  /  Total Weighted Cost]</a:t>
              </a:r>
            </a:p>
          </p:txBody>
        </p:sp>
      </p:grpSp>
      <p:sp>
        <p:nvSpPr>
          <p:cNvPr id="19" name="Text Box 16"/>
          <p:cNvSpPr txBox="1">
            <a:spLocks noChangeArrowheads="1"/>
          </p:cNvSpPr>
          <p:nvPr/>
        </p:nvSpPr>
        <p:spPr bwMode="auto">
          <a:xfrm>
            <a:off x="801191" y="3333533"/>
            <a:ext cx="8114211" cy="769441"/>
          </a:xfrm>
          <a:prstGeom prst="rect">
            <a:avLst/>
          </a:prstGeom>
          <a:noFill/>
          <a:ln w="9525">
            <a:noFill/>
            <a:miter lim="800000"/>
            <a:headEnd/>
            <a:tailEnd/>
          </a:ln>
        </p:spPr>
        <p:txBody>
          <a:bodyPr wrap="square">
            <a:spAutoFit/>
          </a:bodyPr>
          <a:lstStyle/>
          <a:p>
            <a:pPr marL="285750" indent="-285750"/>
            <a:r>
              <a:rPr lang="en-US" sz="2200" dirty="0">
                <a:solidFill>
                  <a:srgbClr val="002060"/>
                </a:solidFill>
                <a:latin typeface="Garamond" pitchFamily="18" charset="0"/>
                <a:ea typeface="Lucida Sans Unicode" pitchFamily="34" charset="0"/>
                <a:cs typeface="Lucida Sans Unicode" pitchFamily="34" charset="0"/>
              </a:rPr>
              <a:t>4. </a:t>
            </a:r>
            <a:r>
              <a:rPr lang="en-US" sz="2200" b="1" dirty="0">
                <a:solidFill>
                  <a:srgbClr val="002060"/>
                </a:solidFill>
                <a:latin typeface="Garamond" pitchFamily="18" charset="0"/>
                <a:ea typeface="Lucida Sans Unicode" pitchFamily="34" charset="0"/>
                <a:cs typeface="Lucida Sans Unicode" pitchFamily="34" charset="0"/>
              </a:rPr>
              <a:t>What rate should a correct weighted average calculation be based on? </a:t>
            </a:r>
            <a:endParaRPr lang="en-US" sz="2200" dirty="0">
              <a:solidFill>
                <a:srgbClr val="002060"/>
              </a:solidFill>
              <a:latin typeface="Garamond" pitchFamily="18" charset="0"/>
              <a:ea typeface="Lucida Sans Unicode" pitchFamily="34" charset="0"/>
              <a:cs typeface="Lucida Sans Unicode" pitchFamily="34" charset="0"/>
            </a:endParaRPr>
          </a:p>
        </p:txBody>
      </p:sp>
      <p:sp>
        <p:nvSpPr>
          <p:cNvPr id="12" name="Text Box 9"/>
          <p:cNvSpPr txBox="1">
            <a:spLocks noChangeArrowheads="1"/>
          </p:cNvSpPr>
          <p:nvPr/>
        </p:nvSpPr>
        <p:spPr bwMode="auto">
          <a:xfrm>
            <a:off x="2792097" y="5875902"/>
            <a:ext cx="6146163" cy="369332"/>
          </a:xfrm>
          <a:prstGeom prst="rect">
            <a:avLst/>
          </a:prstGeom>
          <a:noFill/>
          <a:ln w="9525">
            <a:noFill/>
            <a:miter lim="800000"/>
            <a:headEnd/>
            <a:tailEnd/>
          </a:ln>
        </p:spPr>
        <p:txBody>
          <a:bodyPr wrap="square">
            <a:spAutoFit/>
          </a:bodyPr>
          <a:lstStyle/>
          <a:p>
            <a:pPr>
              <a:spcBef>
                <a:spcPct val="50000"/>
              </a:spcBef>
            </a:pPr>
            <a:r>
              <a:rPr lang="en-US" dirty="0">
                <a:latin typeface="Garamond" pitchFamily="18" charset="0"/>
                <a:ea typeface="Lucida Sans Unicode" pitchFamily="34" charset="0"/>
                <a:cs typeface="Lucida Sans Unicode" pitchFamily="34" charset="0"/>
              </a:rPr>
              <a:t> - </a:t>
            </a:r>
            <a:r>
              <a:rPr lang="en-US" b="1" dirty="0">
                <a:latin typeface="Garamond" pitchFamily="18" charset="0"/>
                <a:ea typeface="Lucida Sans Unicode" pitchFamily="34" charset="0"/>
                <a:cs typeface="Lucida Sans Unicode" pitchFamily="34" charset="0"/>
              </a:rPr>
              <a:t>YES! </a:t>
            </a:r>
            <a:r>
              <a:rPr lang="en-US" dirty="0">
                <a:latin typeface="Garamond" pitchFamily="18" charset="0"/>
                <a:ea typeface="Lucida Sans Unicode" pitchFamily="34" charset="0"/>
                <a:cs typeface="Lucida Sans Unicode" pitchFamily="34" charset="0"/>
              </a:rPr>
              <a:t>Please do not round your figures.</a:t>
            </a:r>
          </a:p>
        </p:txBody>
      </p:sp>
      <p:sp>
        <p:nvSpPr>
          <p:cNvPr id="21" name="Text Box 16"/>
          <p:cNvSpPr txBox="1">
            <a:spLocks noChangeArrowheads="1"/>
          </p:cNvSpPr>
          <p:nvPr/>
        </p:nvSpPr>
        <p:spPr bwMode="auto">
          <a:xfrm>
            <a:off x="2051867" y="5151556"/>
            <a:ext cx="7092133" cy="769441"/>
          </a:xfrm>
          <a:prstGeom prst="rect">
            <a:avLst/>
          </a:prstGeom>
          <a:noFill/>
          <a:ln w="9525">
            <a:noFill/>
            <a:miter lim="800000"/>
            <a:headEnd/>
            <a:tailEnd/>
          </a:ln>
        </p:spPr>
        <p:txBody>
          <a:bodyPr wrap="square">
            <a:spAutoFit/>
          </a:bodyPr>
          <a:lstStyle/>
          <a:p>
            <a:pPr marL="285750" indent="-285750"/>
            <a:r>
              <a:rPr lang="en-US" sz="2200" dirty="0">
                <a:solidFill>
                  <a:srgbClr val="002060"/>
                </a:solidFill>
                <a:latin typeface="Garamond" pitchFamily="18" charset="0"/>
                <a:ea typeface="Lucida Sans Unicode" pitchFamily="34" charset="0"/>
                <a:cs typeface="Lucida Sans Unicode" pitchFamily="34" charset="0"/>
              </a:rPr>
              <a:t>5. </a:t>
            </a:r>
            <a:r>
              <a:rPr lang="en-US" sz="2200" b="1" dirty="0">
                <a:solidFill>
                  <a:srgbClr val="002060"/>
                </a:solidFill>
                <a:latin typeface="Garamond" pitchFamily="18" charset="0"/>
                <a:ea typeface="Lucida Sans Unicode" pitchFamily="34" charset="0"/>
                <a:cs typeface="Lucida Sans Unicode" pitchFamily="34" charset="0"/>
              </a:rPr>
              <a:t>When entering your cost and revenues, should you include the cents?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80">
                                          <p:stCondLst>
                                            <p:cond delay="0"/>
                                          </p:stCondLst>
                                        </p:cTn>
                                        <p:tgtEl>
                                          <p:spTgt spid="2"/>
                                        </p:tgtEl>
                                      </p:cBhvr>
                                    </p:animEffect>
                                    <p:anim calcmode="lin" valueType="num">
                                      <p:cBhvr>
                                        <p:cTn id="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gtEl>
                                      </p:cBhvr>
                                      <p:to x="100000" y="60000"/>
                                    </p:animScale>
                                    <p:animScale>
                                      <p:cBhvr>
                                        <p:cTn id="44" dur="166" decel="50000">
                                          <p:stCondLst>
                                            <p:cond delay="676"/>
                                          </p:stCondLst>
                                        </p:cTn>
                                        <p:tgtEl>
                                          <p:spTgt spid="2"/>
                                        </p:tgtEl>
                                      </p:cBhvr>
                                      <p:to x="100000" y="100000"/>
                                    </p:animScale>
                                    <p:animScale>
                                      <p:cBhvr>
                                        <p:cTn id="45" dur="26">
                                          <p:stCondLst>
                                            <p:cond delay="1312"/>
                                          </p:stCondLst>
                                        </p:cTn>
                                        <p:tgtEl>
                                          <p:spTgt spid="2"/>
                                        </p:tgtEl>
                                      </p:cBhvr>
                                      <p:to x="100000" y="80000"/>
                                    </p:animScale>
                                    <p:animScale>
                                      <p:cBhvr>
                                        <p:cTn id="46" dur="166" decel="50000">
                                          <p:stCondLst>
                                            <p:cond delay="1338"/>
                                          </p:stCondLst>
                                        </p:cTn>
                                        <p:tgtEl>
                                          <p:spTgt spid="2"/>
                                        </p:tgtEl>
                                      </p:cBhvr>
                                      <p:to x="100000" y="100000"/>
                                    </p:animScale>
                                    <p:animScale>
                                      <p:cBhvr>
                                        <p:cTn id="47" dur="26">
                                          <p:stCondLst>
                                            <p:cond delay="1642"/>
                                          </p:stCondLst>
                                        </p:cTn>
                                        <p:tgtEl>
                                          <p:spTgt spid="2"/>
                                        </p:tgtEl>
                                      </p:cBhvr>
                                      <p:to x="100000" y="90000"/>
                                    </p:animScale>
                                    <p:animScale>
                                      <p:cBhvr>
                                        <p:cTn id="48" dur="166" decel="50000">
                                          <p:stCondLst>
                                            <p:cond delay="1668"/>
                                          </p:stCondLst>
                                        </p:cTn>
                                        <p:tgtEl>
                                          <p:spTgt spid="2"/>
                                        </p:tgtEl>
                                      </p:cBhvr>
                                      <p:to x="100000" y="100000"/>
                                    </p:animScale>
                                    <p:animScale>
                                      <p:cBhvr>
                                        <p:cTn id="49" dur="26">
                                          <p:stCondLst>
                                            <p:cond delay="1808"/>
                                          </p:stCondLst>
                                        </p:cTn>
                                        <p:tgtEl>
                                          <p:spTgt spid="2"/>
                                        </p:tgtEl>
                                      </p:cBhvr>
                                      <p:to x="100000" y="95000"/>
                                    </p:animScale>
                                    <p:animScale>
                                      <p:cBhvr>
                                        <p:cTn id="50" dur="166" decel="50000">
                                          <p:stCondLst>
                                            <p:cond delay="1834"/>
                                          </p:stCondLst>
                                        </p:cTn>
                                        <p:tgtEl>
                                          <p:spTgt spid="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randombar(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P spid="17" grpId="0" autoUpdateAnimBg="0"/>
      <p:bldP spid="18" grpId="0" autoUpdateAnimBg="0"/>
      <p:bldP spid="19" grpId="0" autoUpdateAnimBg="0"/>
      <p:bldP spid="12" grpId="0" autoUpdateAnimBg="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9151" y="1498583"/>
            <a:ext cx="8436429" cy="2781300"/>
            <a:chOff x="801551" y="1052813"/>
            <a:chExt cx="8436429" cy="2781300"/>
          </a:xfrm>
        </p:grpSpPr>
        <p:pic>
          <p:nvPicPr>
            <p:cNvPr id="13" name="Picture 12" descr="3d white man confusing with three red arrows stock photo | Вопросительный  знак, 3d персонаж, Художественные промыслы"/>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4280" y="1052813"/>
              <a:ext cx="2781300" cy="2781300"/>
            </a:xfrm>
            <a:prstGeom prst="rect">
              <a:avLst/>
            </a:prstGeom>
            <a:noFill/>
            <a:ln>
              <a:noFill/>
            </a:ln>
          </p:spPr>
        </p:pic>
        <p:sp>
          <p:nvSpPr>
            <p:cNvPr id="4" name="Rectangle 2"/>
            <p:cNvSpPr txBox="1">
              <a:spLocks noChangeArrowheads="1"/>
            </p:cNvSpPr>
            <p:nvPr/>
          </p:nvSpPr>
          <p:spPr>
            <a:xfrm>
              <a:off x="801551" y="1057294"/>
              <a:ext cx="8436429" cy="2261916"/>
            </a:xfrm>
            <a:prstGeom prst="rect">
              <a:avLst/>
            </a:prstGeom>
          </p:spPr>
          <p:txBody>
            <a:bodyPr vert="horz" rtlCol="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rPr>
                <a:t>7. </a:t>
              </a:r>
              <a:r>
                <a:rPr kumimoji="0" lang="en-US" sz="2300" b="1"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rPr>
                <a:t>What are the due dates for the following cost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300" b="1" dirty="0">
                  <a:solidFill>
                    <a:srgbClr val="002060"/>
                  </a:solidFill>
                  <a:latin typeface="Garamond" pitchFamily="18" charset="0"/>
                  <a:ea typeface="+mj-ea"/>
                  <a:cs typeface="Lucida Sans Unicode" pitchFamily="34" charset="0"/>
                </a:rPr>
                <a:t>    </a:t>
              </a:r>
              <a:r>
                <a:rPr kumimoji="0" lang="en-US" sz="2300" b="1"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rPr>
                <a:t>reports?</a:t>
              </a:r>
              <a:br>
                <a:rPr kumimoji="0" lang="en-US" sz="3300" b="1" i="0" u="none" strike="noStrike" kern="1200" cap="none" spc="0" normalizeH="0" baseline="0" noProof="0" dirty="0">
                  <a:ln>
                    <a:noFill/>
                  </a:ln>
                  <a:solidFill>
                    <a:srgbClr val="002060"/>
                  </a:solidFill>
                  <a:effectLst/>
                  <a:uLnTx/>
                  <a:uFillTx/>
                  <a:latin typeface="Garamond" pitchFamily="18" charset="0"/>
                  <a:ea typeface="+mj-ea"/>
                  <a:cs typeface="Times New Roman" pitchFamily="18" charset="0"/>
                </a:rPr>
              </a:br>
              <a:r>
                <a:rPr kumimoji="0" lang="en-US" sz="2700" b="1"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rPr>
                <a:t>	Mental Health &amp; PEI</a:t>
              </a:r>
              <a:br>
                <a:rPr kumimoji="0" lang="en-US" sz="2400" b="1" i="0" u="none" strike="noStrike" kern="1200" cap="none" spc="0" normalizeH="0" baseline="0" noProof="0" dirty="0">
                  <a:ln>
                    <a:noFill/>
                  </a:ln>
                  <a:solidFill>
                    <a:srgbClr val="002060"/>
                  </a:solidFill>
                  <a:effectLst/>
                  <a:uLnTx/>
                  <a:uFillTx/>
                  <a:latin typeface="Garamond" pitchFamily="18" charset="0"/>
                  <a:ea typeface="+mj-ea"/>
                  <a:cs typeface="Times New Roman" pitchFamily="18" charset="0"/>
                </a:rPr>
              </a:br>
              <a:br>
                <a:rPr kumimoji="0" lang="en-US" sz="3300" b="1" i="0" u="none" strike="noStrike" kern="1200" cap="none" spc="0" normalizeH="0" baseline="0" noProof="0" dirty="0">
                  <a:ln>
                    <a:noFill/>
                  </a:ln>
                  <a:solidFill>
                    <a:srgbClr val="002060"/>
                  </a:solidFill>
                  <a:effectLst/>
                  <a:uLnTx/>
                  <a:uFillTx/>
                  <a:latin typeface="Garamond" pitchFamily="18" charset="0"/>
                  <a:ea typeface="+mj-ea"/>
                  <a:cs typeface="Times New Roman" pitchFamily="18" charset="0"/>
                </a:rPr>
              </a:br>
              <a:r>
                <a:rPr kumimoji="0" lang="en-US" sz="2700" b="1" i="0" u="none" strike="noStrike" kern="1200" cap="none" spc="0" normalizeH="0" baseline="0" noProof="0" dirty="0">
                  <a:ln>
                    <a:noFill/>
                  </a:ln>
                  <a:solidFill>
                    <a:srgbClr val="002060"/>
                  </a:solidFill>
                  <a:effectLst/>
                  <a:uLnTx/>
                  <a:uFillTx/>
                  <a:latin typeface="Garamond" pitchFamily="18" charset="0"/>
                  <a:ea typeface="+mj-ea"/>
                  <a:cs typeface="Lucida Sans Unicode" pitchFamily="34" charset="0"/>
                </a:rPr>
                <a:t>	Managed Care &amp; DPSS </a:t>
              </a:r>
            </a:p>
          </p:txBody>
        </p:sp>
      </p:grpSp>
      <p:sp>
        <p:nvSpPr>
          <p:cNvPr id="6" name="Text Box 10"/>
          <p:cNvSpPr txBox="1">
            <a:spLocks noChangeArrowheads="1"/>
          </p:cNvSpPr>
          <p:nvPr/>
        </p:nvSpPr>
        <p:spPr bwMode="auto">
          <a:xfrm>
            <a:off x="2319041" y="3779237"/>
            <a:ext cx="3268362" cy="369332"/>
          </a:xfrm>
          <a:prstGeom prst="rect">
            <a:avLst/>
          </a:prstGeom>
          <a:noFill/>
          <a:ln w="9525">
            <a:noFill/>
            <a:miter lim="800000"/>
            <a:headEnd/>
            <a:tailEnd/>
          </a:ln>
        </p:spPr>
        <p:txBody>
          <a:bodyPr wrap="square">
            <a:spAutoFit/>
          </a:bodyPr>
          <a:lstStyle/>
          <a:p>
            <a:pPr>
              <a:spcBef>
                <a:spcPct val="50000"/>
              </a:spcBef>
            </a:pPr>
            <a:r>
              <a:rPr lang="en-US" b="1" dirty="0">
                <a:solidFill>
                  <a:srgbClr val="FF0000"/>
                </a:solidFill>
                <a:latin typeface="Garamond" pitchFamily="18" charset="0"/>
                <a:ea typeface="Lucida Sans Unicode" pitchFamily="34" charset="0"/>
                <a:cs typeface="Lucida Sans Unicode" pitchFamily="34" charset="0"/>
              </a:rPr>
              <a:t>September 14, 2023</a:t>
            </a:r>
          </a:p>
        </p:txBody>
      </p:sp>
      <p:sp>
        <p:nvSpPr>
          <p:cNvPr id="9" name="Text Box 18"/>
          <p:cNvSpPr txBox="1">
            <a:spLocks noChangeArrowheads="1"/>
          </p:cNvSpPr>
          <p:nvPr/>
        </p:nvSpPr>
        <p:spPr bwMode="auto">
          <a:xfrm>
            <a:off x="2319041" y="2875459"/>
            <a:ext cx="3040337" cy="369332"/>
          </a:xfrm>
          <a:prstGeom prst="rect">
            <a:avLst/>
          </a:prstGeom>
          <a:noFill/>
          <a:ln w="9525">
            <a:noFill/>
            <a:miter lim="800000"/>
            <a:headEnd/>
            <a:tailEnd/>
          </a:ln>
        </p:spPr>
        <p:txBody>
          <a:bodyPr wrap="square">
            <a:spAutoFit/>
          </a:bodyPr>
          <a:lstStyle/>
          <a:p>
            <a:pPr>
              <a:spcBef>
                <a:spcPct val="50000"/>
              </a:spcBef>
            </a:pPr>
            <a:r>
              <a:rPr lang="en-US" b="1" dirty="0">
                <a:solidFill>
                  <a:srgbClr val="FF0000"/>
                </a:solidFill>
                <a:latin typeface="Garamond" pitchFamily="18" charset="0"/>
                <a:ea typeface="Lucida Sans Unicode" pitchFamily="34" charset="0"/>
                <a:cs typeface="Lucida Sans Unicode" pitchFamily="34" charset="0"/>
              </a:rPr>
              <a:t>August 15, 2023</a:t>
            </a:r>
          </a:p>
        </p:txBody>
      </p:sp>
      <p:sp>
        <p:nvSpPr>
          <p:cNvPr id="10" name="Rectangle 1026"/>
          <p:cNvSpPr>
            <a:spLocks noChangeArrowheads="1"/>
          </p:cNvSpPr>
          <p:nvPr/>
        </p:nvSpPr>
        <p:spPr bwMode="auto">
          <a:xfrm>
            <a:off x="649151" y="4247213"/>
            <a:ext cx="8067766" cy="769441"/>
          </a:xfrm>
          <a:prstGeom prst="rect">
            <a:avLst/>
          </a:prstGeom>
          <a:noFill/>
          <a:ln w="9525">
            <a:noFill/>
            <a:miter lim="800000"/>
            <a:headEnd/>
            <a:tailEnd/>
          </a:ln>
        </p:spPr>
        <p:txBody>
          <a:bodyPr wrap="square">
            <a:spAutoFit/>
          </a:bodyPr>
          <a:lstStyle/>
          <a:p>
            <a:r>
              <a:rPr lang="en-US" sz="2200" dirty="0">
                <a:solidFill>
                  <a:srgbClr val="002060"/>
                </a:solidFill>
                <a:latin typeface="Garamond" pitchFamily="18" charset="0"/>
                <a:ea typeface="Lucida Sans Unicode" pitchFamily="34" charset="0"/>
                <a:cs typeface="Lucida Sans Unicode" pitchFamily="34" charset="0"/>
              </a:rPr>
              <a:t>8. </a:t>
            </a:r>
            <a:r>
              <a:rPr lang="en-US" sz="2200" b="1" dirty="0">
                <a:solidFill>
                  <a:srgbClr val="002060"/>
                </a:solidFill>
                <a:latin typeface="Garamond" pitchFamily="18" charset="0"/>
                <a:ea typeface="Lucida Sans Unicode" pitchFamily="34" charset="0"/>
                <a:cs typeface="Lucida Sans Unicode" pitchFamily="34" charset="0"/>
              </a:rPr>
              <a:t>What do you need to submit to RUHS - BH at cost </a:t>
            </a:r>
          </a:p>
          <a:p>
            <a:r>
              <a:rPr lang="en-US" sz="2200" b="1" dirty="0">
                <a:solidFill>
                  <a:srgbClr val="002060"/>
                </a:solidFill>
                <a:latin typeface="Garamond" pitchFamily="18" charset="0"/>
                <a:ea typeface="Lucida Sans Unicode" pitchFamily="34" charset="0"/>
                <a:cs typeface="Lucida Sans Unicode" pitchFamily="34" charset="0"/>
              </a:rPr>
              <a:t>    report time?</a:t>
            </a:r>
          </a:p>
        </p:txBody>
      </p:sp>
      <p:sp>
        <p:nvSpPr>
          <p:cNvPr id="12" name="Text Box 1027"/>
          <p:cNvSpPr txBox="1">
            <a:spLocks noChangeArrowheads="1"/>
          </p:cNvSpPr>
          <p:nvPr/>
        </p:nvSpPr>
        <p:spPr bwMode="auto">
          <a:xfrm>
            <a:off x="1421313" y="4987779"/>
            <a:ext cx="7403736" cy="1477328"/>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latin typeface="Garamond" pitchFamily="18" charset="0"/>
                <a:ea typeface="Lucida Sans Unicode" pitchFamily="34" charset="0"/>
                <a:cs typeface="Lucida Sans Unicode" pitchFamily="34" charset="0"/>
              </a:rPr>
              <a:t>Electronic copy of completed Cost Report Schedules</a:t>
            </a:r>
          </a:p>
          <a:p>
            <a:pPr marL="285750" indent="-285750">
              <a:buFont typeface="Arial" panose="020B0604020202020204" pitchFamily="34" charset="0"/>
              <a:buChar char="•"/>
            </a:pPr>
            <a:endParaRPr lang="en-US" dirty="0">
              <a:latin typeface="Garamond" pitchFamily="18" charset="0"/>
              <a:ea typeface="Lucida Sans Unicode" pitchFamily="34" charset="0"/>
              <a:cs typeface="Lucida Sans Unicode" pitchFamily="34" charset="0"/>
            </a:endParaRPr>
          </a:p>
          <a:p>
            <a:pPr marL="285750" indent="-285750">
              <a:buFont typeface="Arial" panose="020B0604020202020204" pitchFamily="34" charset="0"/>
              <a:buChar char="•"/>
            </a:pPr>
            <a:r>
              <a:rPr lang="en-US" dirty="0">
                <a:latin typeface="Garamond" pitchFamily="18" charset="0"/>
                <a:ea typeface="Lucida Sans Unicode" pitchFamily="34" charset="0"/>
                <a:cs typeface="Lucida Sans Unicode" pitchFamily="34" charset="0"/>
              </a:rPr>
              <a:t>Appropriate Financials and Supporting Documentation</a:t>
            </a:r>
          </a:p>
          <a:p>
            <a:endParaRPr lang="en-US" dirty="0">
              <a:latin typeface="Garamond" pitchFamily="18" charset="0"/>
              <a:ea typeface="Lucida Sans Unicode" pitchFamily="34" charset="0"/>
              <a:cs typeface="Lucida Sans Unicode" pitchFamily="34" charset="0"/>
            </a:endParaRPr>
          </a:p>
          <a:p>
            <a:pPr marL="285750" indent="-285750">
              <a:buFont typeface="Arial" panose="020B0604020202020204" pitchFamily="34" charset="0"/>
              <a:buChar char="•"/>
            </a:pPr>
            <a:r>
              <a:rPr lang="en-US" dirty="0">
                <a:latin typeface="Garamond" pitchFamily="18" charset="0"/>
                <a:ea typeface="Lucida Sans Unicode" pitchFamily="34" charset="0"/>
                <a:cs typeface="Lucida Sans Unicode" pitchFamily="34" charset="0"/>
              </a:rPr>
              <a:t>Published Charge Rates, if applicable</a:t>
            </a:r>
          </a:p>
        </p:txBody>
      </p:sp>
      <p:sp>
        <p:nvSpPr>
          <p:cNvPr id="11" name="Text Box 9"/>
          <p:cNvSpPr txBox="1">
            <a:spLocks noChangeArrowheads="1"/>
          </p:cNvSpPr>
          <p:nvPr/>
        </p:nvSpPr>
        <p:spPr bwMode="auto">
          <a:xfrm>
            <a:off x="1541781" y="1133732"/>
            <a:ext cx="7315199" cy="369332"/>
          </a:xfrm>
          <a:prstGeom prst="rect">
            <a:avLst/>
          </a:prstGeom>
          <a:noFill/>
          <a:ln w="9525">
            <a:noFill/>
            <a:miter lim="800000"/>
            <a:headEnd/>
            <a:tailEnd/>
          </a:ln>
        </p:spPr>
        <p:txBody>
          <a:bodyPr wrap="square">
            <a:spAutoFit/>
          </a:bodyPr>
          <a:lstStyle/>
          <a:p>
            <a:pPr>
              <a:spcBef>
                <a:spcPct val="50000"/>
              </a:spcBef>
            </a:pPr>
            <a:r>
              <a:rPr lang="en-US" dirty="0">
                <a:latin typeface="Garamond" pitchFamily="18" charset="0"/>
                <a:ea typeface="Lucida Sans Unicode" pitchFamily="34" charset="0"/>
                <a:cs typeface="Lucida Sans Unicode" pitchFamily="34" charset="0"/>
              </a:rPr>
              <a:t> - It will affect how the settlement is calculated</a:t>
            </a:r>
          </a:p>
        </p:txBody>
      </p:sp>
      <p:sp>
        <p:nvSpPr>
          <p:cNvPr id="14" name="Text Box 16"/>
          <p:cNvSpPr txBox="1">
            <a:spLocks noChangeArrowheads="1"/>
          </p:cNvSpPr>
          <p:nvPr/>
        </p:nvSpPr>
        <p:spPr bwMode="auto">
          <a:xfrm>
            <a:off x="649151" y="343095"/>
            <a:ext cx="8207829" cy="769441"/>
          </a:xfrm>
          <a:prstGeom prst="rect">
            <a:avLst/>
          </a:prstGeom>
          <a:noFill/>
          <a:ln w="9525">
            <a:noFill/>
            <a:miter lim="800000"/>
            <a:headEnd/>
            <a:tailEnd/>
          </a:ln>
        </p:spPr>
        <p:txBody>
          <a:bodyPr wrap="square">
            <a:spAutoFit/>
          </a:bodyPr>
          <a:lstStyle/>
          <a:p>
            <a:r>
              <a:rPr lang="en-US" sz="2200" dirty="0">
                <a:solidFill>
                  <a:srgbClr val="002060"/>
                </a:solidFill>
                <a:latin typeface="Garamond" pitchFamily="18" charset="0"/>
                <a:ea typeface="Lucida Sans Unicode" pitchFamily="34" charset="0"/>
                <a:cs typeface="Lucida Sans Unicode" pitchFamily="34" charset="0"/>
              </a:rPr>
              <a:t>6. </a:t>
            </a:r>
            <a:r>
              <a:rPr lang="en-US" sz="2200" b="1" dirty="0">
                <a:solidFill>
                  <a:srgbClr val="002060"/>
                </a:solidFill>
                <a:latin typeface="Garamond" pitchFamily="18" charset="0"/>
                <a:ea typeface="Lucida Sans Unicode" pitchFamily="34" charset="0"/>
                <a:cs typeface="Lucida Sans Unicode" pitchFamily="34" charset="0"/>
              </a:rPr>
              <a:t>Why is it important to select the correct type of contract on the top of Schedule 5? </a:t>
            </a:r>
          </a:p>
        </p:txBody>
      </p:sp>
    </p:spTree>
    <p:extLst>
      <p:ext uri="{BB962C8B-B14F-4D97-AF65-F5344CB8AC3E}">
        <p14:creationId xmlns:p14="http://schemas.microsoft.com/office/powerpoint/2010/main" val="28024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utoUpdateAnimBg="0"/>
      <p:bldP spid="12" grpId="0" autoUpdateAnimBg="0"/>
      <p:bldP spid="11" grpId="0" autoUpdateAnimBg="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08464" y="780303"/>
            <a:ext cx="7835536" cy="2340973"/>
            <a:chOff x="1308464" y="780303"/>
            <a:chExt cx="7835536" cy="2340973"/>
          </a:xfrm>
        </p:grpSpPr>
        <p:pic>
          <p:nvPicPr>
            <p:cNvPr id="13" name="Picture 12" descr="How to Become a Self-Employed Accountant: 5 Steps - Babington Group |  Accounting, Sculpture lessons, 3d man"/>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3079" y="780303"/>
              <a:ext cx="2650921" cy="2340973"/>
            </a:xfrm>
            <a:prstGeom prst="rect">
              <a:avLst/>
            </a:prstGeom>
            <a:noFill/>
            <a:ln>
              <a:noFill/>
            </a:ln>
          </p:spPr>
        </p:pic>
        <p:sp>
          <p:nvSpPr>
            <p:cNvPr id="6" name="Text Box 1028"/>
            <p:cNvSpPr txBox="1">
              <a:spLocks noChangeArrowheads="1"/>
            </p:cNvSpPr>
            <p:nvPr/>
          </p:nvSpPr>
          <p:spPr bwMode="auto">
            <a:xfrm>
              <a:off x="1308464" y="2477831"/>
              <a:ext cx="6870000" cy="369332"/>
            </a:xfrm>
            <a:prstGeom prst="rect">
              <a:avLst/>
            </a:prstGeom>
            <a:noFill/>
            <a:ln w="9525">
              <a:noFill/>
              <a:miter lim="800000"/>
              <a:headEnd/>
              <a:tailEnd/>
            </a:ln>
          </p:spPr>
          <p:txBody>
            <a:bodyPr wrap="square">
              <a:spAutoFit/>
            </a:bodyPr>
            <a:lstStyle/>
            <a:p>
              <a:pPr>
                <a:spcBef>
                  <a:spcPct val="50000"/>
                </a:spcBef>
              </a:pPr>
              <a:r>
                <a:rPr lang="en-US" dirty="0">
                  <a:latin typeface="Garamond" pitchFamily="18" charset="0"/>
                  <a:ea typeface="Lucida Sans Unicode" pitchFamily="34" charset="0"/>
                  <a:cs typeface="Lucida Sans Unicode" pitchFamily="34" charset="0"/>
                </a:rPr>
                <a:t> - The Director, Administrator or CEO (or designee)</a:t>
              </a:r>
            </a:p>
          </p:txBody>
        </p:sp>
      </p:grpSp>
      <p:sp>
        <p:nvSpPr>
          <p:cNvPr id="9" name="Text Box 1034"/>
          <p:cNvSpPr txBox="1">
            <a:spLocks noChangeArrowheads="1"/>
          </p:cNvSpPr>
          <p:nvPr/>
        </p:nvSpPr>
        <p:spPr bwMode="auto">
          <a:xfrm>
            <a:off x="568234" y="1982047"/>
            <a:ext cx="8143966" cy="430887"/>
          </a:xfrm>
          <a:prstGeom prst="rect">
            <a:avLst/>
          </a:prstGeom>
          <a:noFill/>
          <a:ln w="9525">
            <a:noFill/>
            <a:miter lim="800000"/>
            <a:headEnd/>
            <a:tailEnd/>
          </a:ln>
        </p:spPr>
        <p:txBody>
          <a:bodyPr wrap="square">
            <a:spAutoFit/>
          </a:bodyPr>
          <a:lstStyle/>
          <a:p>
            <a:pPr>
              <a:spcBef>
                <a:spcPct val="50000"/>
              </a:spcBef>
            </a:pPr>
            <a:r>
              <a:rPr lang="en-US" sz="2200" b="1" dirty="0">
                <a:solidFill>
                  <a:srgbClr val="002060"/>
                </a:solidFill>
                <a:latin typeface="Garamond" pitchFamily="18" charset="0"/>
                <a:ea typeface="Lucida Sans Unicode" pitchFamily="34" charset="0"/>
                <a:cs typeface="Lucida Sans Unicode" pitchFamily="34" charset="0"/>
              </a:rPr>
              <a:t> </a:t>
            </a:r>
            <a:r>
              <a:rPr lang="en-US" sz="2200" dirty="0">
                <a:solidFill>
                  <a:srgbClr val="002060"/>
                </a:solidFill>
                <a:latin typeface="Garamond" pitchFamily="18" charset="0"/>
                <a:ea typeface="Lucida Sans Unicode" pitchFamily="34" charset="0"/>
                <a:cs typeface="Lucida Sans Unicode" pitchFamily="34" charset="0"/>
              </a:rPr>
              <a:t>10. </a:t>
            </a:r>
            <a:r>
              <a:rPr lang="en-US" sz="2200" b="1" dirty="0">
                <a:solidFill>
                  <a:srgbClr val="002060"/>
                </a:solidFill>
                <a:latin typeface="Garamond" pitchFamily="18" charset="0"/>
                <a:ea typeface="Lucida Sans Unicode" pitchFamily="34" charset="0"/>
                <a:cs typeface="Lucida Sans Unicode" pitchFamily="34" charset="0"/>
              </a:rPr>
              <a:t>Who is responsible for signing the cost report? </a:t>
            </a:r>
          </a:p>
        </p:txBody>
      </p:sp>
      <p:sp>
        <p:nvSpPr>
          <p:cNvPr id="7" name="Text Box 1029"/>
          <p:cNvSpPr txBox="1">
            <a:spLocks noChangeArrowheads="1"/>
          </p:cNvSpPr>
          <p:nvPr/>
        </p:nvSpPr>
        <p:spPr bwMode="auto">
          <a:xfrm>
            <a:off x="1384664" y="1319914"/>
            <a:ext cx="6356293" cy="369332"/>
          </a:xfrm>
          <a:prstGeom prst="rect">
            <a:avLst/>
          </a:prstGeom>
          <a:noFill/>
          <a:ln w="9525">
            <a:noFill/>
            <a:miter lim="800000"/>
            <a:headEnd/>
            <a:tailEnd/>
          </a:ln>
        </p:spPr>
        <p:txBody>
          <a:bodyPr wrap="square">
            <a:spAutoFit/>
          </a:bodyPr>
          <a:lstStyle/>
          <a:p>
            <a:pPr>
              <a:spcBef>
                <a:spcPct val="50000"/>
              </a:spcBef>
            </a:pPr>
            <a:r>
              <a:rPr lang="en-US" dirty="0">
                <a:latin typeface="Garamond" pitchFamily="18" charset="0"/>
                <a:ea typeface="Lucida Sans Unicode" pitchFamily="34" charset="0"/>
                <a:cs typeface="Lucida Sans Unicode" pitchFamily="34" charset="0"/>
              </a:rPr>
              <a:t> - </a:t>
            </a:r>
            <a:r>
              <a:rPr lang="en-US" b="1" dirty="0">
                <a:solidFill>
                  <a:srgbClr val="0000CC"/>
                </a:solidFill>
                <a:latin typeface="Garamond" pitchFamily="18" charset="0"/>
                <a:ea typeface="Lucida Sans Unicode" pitchFamily="34" charset="0"/>
                <a:cs typeface="Lucida Sans Unicode" pitchFamily="34" charset="0"/>
              </a:rPr>
              <a:t>Blue</a:t>
            </a:r>
          </a:p>
        </p:txBody>
      </p:sp>
      <p:sp>
        <p:nvSpPr>
          <p:cNvPr id="8" name="Text Box 1033"/>
          <p:cNvSpPr txBox="1">
            <a:spLocks noChangeArrowheads="1"/>
          </p:cNvSpPr>
          <p:nvPr/>
        </p:nvSpPr>
        <p:spPr bwMode="auto">
          <a:xfrm>
            <a:off x="644434" y="550473"/>
            <a:ext cx="8677729" cy="769441"/>
          </a:xfrm>
          <a:prstGeom prst="rect">
            <a:avLst/>
          </a:prstGeom>
          <a:noFill/>
          <a:ln w="9525">
            <a:noFill/>
            <a:miter lim="800000"/>
            <a:headEnd/>
            <a:tailEnd/>
          </a:ln>
        </p:spPr>
        <p:txBody>
          <a:bodyPr wrap="square">
            <a:spAutoFit/>
          </a:bodyPr>
          <a:lstStyle/>
          <a:p>
            <a:r>
              <a:rPr lang="en-US" sz="2200" dirty="0">
                <a:solidFill>
                  <a:srgbClr val="002060"/>
                </a:solidFill>
                <a:latin typeface="Garamond" pitchFamily="18" charset="0"/>
                <a:ea typeface="Lucida Sans Unicode" pitchFamily="34" charset="0"/>
                <a:cs typeface="Lucida Sans Unicode" pitchFamily="34" charset="0"/>
              </a:rPr>
              <a:t>9. </a:t>
            </a:r>
            <a:r>
              <a:rPr lang="en-US" sz="2200" b="1" dirty="0">
                <a:solidFill>
                  <a:srgbClr val="002060"/>
                </a:solidFill>
                <a:latin typeface="Garamond" pitchFamily="18" charset="0"/>
                <a:ea typeface="Lucida Sans Unicode" pitchFamily="34" charset="0"/>
                <a:cs typeface="Lucida Sans Unicode" pitchFamily="34" charset="0"/>
              </a:rPr>
              <a:t>What is the correct color of ink for signatures </a:t>
            </a:r>
          </a:p>
          <a:p>
            <a:pPr marL="285750" indent="-285750"/>
            <a:r>
              <a:rPr lang="en-US" sz="2200" b="1" dirty="0">
                <a:solidFill>
                  <a:srgbClr val="002060"/>
                </a:solidFill>
                <a:latin typeface="Garamond" pitchFamily="18" charset="0"/>
                <a:ea typeface="Lucida Sans Unicode" pitchFamily="34" charset="0"/>
                <a:cs typeface="Lucida Sans Unicode" pitchFamily="34" charset="0"/>
              </a:rPr>
              <a:t>	on the cost report?</a:t>
            </a:r>
          </a:p>
        </p:txBody>
      </p:sp>
      <p:sp>
        <p:nvSpPr>
          <p:cNvPr id="10" name="Rectangle 1026"/>
          <p:cNvSpPr>
            <a:spLocks noChangeArrowheads="1"/>
          </p:cNvSpPr>
          <p:nvPr/>
        </p:nvSpPr>
        <p:spPr bwMode="auto">
          <a:xfrm>
            <a:off x="644434" y="3238863"/>
            <a:ext cx="8067766" cy="430887"/>
          </a:xfrm>
          <a:prstGeom prst="rect">
            <a:avLst/>
          </a:prstGeom>
          <a:noFill/>
          <a:ln w="9525">
            <a:noFill/>
            <a:miter lim="800000"/>
            <a:headEnd/>
            <a:tailEnd/>
          </a:ln>
        </p:spPr>
        <p:txBody>
          <a:bodyPr wrap="square">
            <a:spAutoFit/>
          </a:bodyPr>
          <a:lstStyle/>
          <a:p>
            <a:r>
              <a:rPr lang="en-US" sz="2200" dirty="0">
                <a:solidFill>
                  <a:srgbClr val="002060"/>
                </a:solidFill>
                <a:latin typeface="Garamond" pitchFamily="18" charset="0"/>
                <a:ea typeface="Lucida Sans Unicode" pitchFamily="34" charset="0"/>
                <a:cs typeface="Lucida Sans Unicode" pitchFamily="34" charset="0"/>
              </a:rPr>
              <a:t>11. </a:t>
            </a:r>
            <a:r>
              <a:rPr lang="en-US" sz="2200" b="1" dirty="0">
                <a:solidFill>
                  <a:srgbClr val="002060"/>
                </a:solidFill>
                <a:latin typeface="Garamond" pitchFamily="18" charset="0"/>
                <a:ea typeface="Lucida Sans Unicode" pitchFamily="34" charset="0"/>
                <a:cs typeface="Lucida Sans Unicode" pitchFamily="34" charset="0"/>
              </a:rPr>
              <a:t>What to submit once your cost report(s) are finalized?</a:t>
            </a:r>
          </a:p>
        </p:txBody>
      </p:sp>
      <p:grpSp>
        <p:nvGrpSpPr>
          <p:cNvPr id="14" name="Group 13"/>
          <p:cNvGrpSpPr/>
          <p:nvPr/>
        </p:nvGrpSpPr>
        <p:grpSpPr>
          <a:xfrm>
            <a:off x="0" y="3734647"/>
            <a:ext cx="8858250" cy="3123353"/>
            <a:chOff x="0" y="3734647"/>
            <a:chExt cx="8858250" cy="3123353"/>
          </a:xfrm>
        </p:grpSpPr>
        <p:pic>
          <p:nvPicPr>
            <p:cNvPr id="12" name="Picture 11" descr="Premium Photo | 3d white people writing with a pen."/>
            <p:cNvPicPr/>
            <p:nvPr/>
          </p:nvPicPr>
          <p:blipFill rotWithShape="1">
            <a:blip r:embed="rId4" cstate="email">
              <a:extLst>
                <a:ext uri="{28A0092B-C50C-407E-A947-70E740481C1C}">
                  <a14:useLocalDpi xmlns:a14="http://schemas.microsoft.com/office/drawing/2010/main" val="0"/>
                </a:ext>
              </a:extLst>
            </a:blip>
            <a:srcRect l="48531"/>
            <a:stretch/>
          </p:blipFill>
          <p:spPr bwMode="auto">
            <a:xfrm flipH="1">
              <a:off x="0" y="3734647"/>
              <a:ext cx="1814239" cy="3123353"/>
            </a:xfrm>
            <a:prstGeom prst="rect">
              <a:avLst/>
            </a:prstGeom>
            <a:noFill/>
            <a:ln>
              <a:noFill/>
            </a:ln>
            <a:extLst>
              <a:ext uri="{53640926-AAD7-44D8-BBD7-CCE9431645EC}">
                <a14:shadowObscured xmlns:a14="http://schemas.microsoft.com/office/drawing/2010/main"/>
              </a:ext>
            </a:extLst>
          </p:spPr>
        </p:pic>
        <p:sp>
          <p:nvSpPr>
            <p:cNvPr id="11" name="Text Box 1027"/>
            <p:cNvSpPr txBox="1">
              <a:spLocks noChangeArrowheads="1"/>
            </p:cNvSpPr>
            <p:nvPr/>
          </p:nvSpPr>
          <p:spPr bwMode="auto">
            <a:xfrm>
              <a:off x="2139044" y="3904677"/>
              <a:ext cx="6719206" cy="2308324"/>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latin typeface="Garamond" pitchFamily="18" charset="0"/>
                  <a:ea typeface="Lucida Sans Unicode" pitchFamily="34" charset="0"/>
                  <a:cs typeface="Lucida Sans Unicode" pitchFamily="34" charset="0"/>
                </a:rPr>
                <a:t>One (1) sign electronic copy of your Schedule 5</a:t>
              </a:r>
            </a:p>
            <a:p>
              <a:pPr marL="285750" indent="-285750">
                <a:buFont typeface="Arial" panose="020B0604020202020204" pitchFamily="34" charset="0"/>
                <a:buChar char="•"/>
              </a:pPr>
              <a:endParaRPr lang="en-US" dirty="0">
                <a:latin typeface="Garamond" pitchFamily="18" charset="0"/>
                <a:ea typeface="Lucida Sans Unicode" pitchFamily="34" charset="0"/>
                <a:cs typeface="Lucida Sans Unicode" pitchFamily="34" charset="0"/>
              </a:endParaRPr>
            </a:p>
            <a:p>
              <a:pPr marL="285750" indent="-285750">
                <a:buFont typeface="Arial" panose="020B0604020202020204" pitchFamily="34" charset="0"/>
                <a:buChar char="•"/>
              </a:pPr>
              <a:r>
                <a:rPr lang="en-US" dirty="0">
                  <a:latin typeface="Garamond" pitchFamily="18" charset="0"/>
                  <a:ea typeface="Lucida Sans Unicode" pitchFamily="34" charset="0"/>
                  <a:cs typeface="Lucida Sans Unicode" pitchFamily="34" charset="0"/>
                </a:rPr>
                <a:t>Signed copy of your repayment method, if applicable</a:t>
              </a:r>
            </a:p>
            <a:p>
              <a:endParaRPr lang="en-US" dirty="0">
                <a:latin typeface="Garamond" pitchFamily="18" charset="0"/>
                <a:ea typeface="Lucida Sans Unicode" pitchFamily="34" charset="0"/>
                <a:cs typeface="Lucida Sans Unicode" pitchFamily="34" charset="0"/>
              </a:endParaRPr>
            </a:p>
            <a:p>
              <a:pPr marL="285750" indent="-285750">
                <a:buFont typeface="Arial" panose="020B0604020202020204" pitchFamily="34" charset="0"/>
                <a:buChar char="•"/>
              </a:pPr>
              <a:r>
                <a:rPr lang="en-US" dirty="0">
                  <a:latin typeface="Garamond" pitchFamily="18" charset="0"/>
                  <a:ea typeface="Lucida Sans Unicode" pitchFamily="34" charset="0"/>
                  <a:cs typeface="Lucida Sans Unicode" pitchFamily="34" charset="0"/>
                </a:rPr>
                <a:t>One (1) signed in blue ink hard copy of the Schedule 5 mailed to:</a:t>
              </a:r>
            </a:p>
            <a:p>
              <a:pPr lvl="2"/>
              <a:r>
                <a:rPr lang="en-US" dirty="0">
                  <a:latin typeface="Garamond" pitchFamily="18" charset="0"/>
                  <a:ea typeface="Lucida Sans Unicode" pitchFamily="34" charset="0"/>
                  <a:cs typeface="Lucida Sans Unicode" pitchFamily="34" charset="0"/>
                </a:rPr>
                <a:t>RUHS-BH Fiscal Analysis Unit</a:t>
              </a:r>
            </a:p>
            <a:p>
              <a:pPr lvl="2"/>
              <a:r>
                <a:rPr lang="en-US" dirty="0">
                  <a:latin typeface="Garamond" pitchFamily="18" charset="0"/>
                  <a:ea typeface="Lucida Sans Unicode" pitchFamily="34" charset="0"/>
                  <a:cs typeface="Lucida Sans Unicode" pitchFamily="34" charset="0"/>
                </a:rPr>
                <a:t>PO Box 7549</a:t>
              </a:r>
            </a:p>
            <a:p>
              <a:pPr lvl="2"/>
              <a:r>
                <a:rPr lang="en-US" dirty="0">
                  <a:latin typeface="Garamond" pitchFamily="18" charset="0"/>
                  <a:ea typeface="Lucida Sans Unicode" pitchFamily="34" charset="0"/>
                  <a:cs typeface="Lucida Sans Unicode" pitchFamily="34" charset="0"/>
                </a:rPr>
                <a:t>Riverside, CA 92503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7" grpId="0" autoUpdateAnimBg="0"/>
      <p:bldP spid="8" grpId="0"/>
      <p:bldP spid="1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4/7 to support your business. | Support worker, Care jobs, Bookkeepi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237355"/>
            <a:ext cx="3017520" cy="2620645"/>
          </a:xfrm>
          <a:prstGeom prst="rect">
            <a:avLst/>
          </a:prstGeom>
          <a:noFill/>
          <a:ln>
            <a:noFill/>
          </a:ln>
        </p:spPr>
      </p:pic>
      <p:pic>
        <p:nvPicPr>
          <p:cNvPr id="5" name="Picture 4" descr="Email, 3D Men Images – Browse 11,706 Stock Photos, Vectors, and Video |  Adobe Stock"/>
          <p:cNvPicPr/>
          <p:nvPr/>
        </p:nvPicPr>
        <p:blipFill rotWithShape="1">
          <a:blip r:embed="rId3" cstate="email">
            <a:extLst>
              <a:ext uri="{28A0092B-C50C-407E-A947-70E740481C1C}">
                <a14:useLocalDpi xmlns:a14="http://schemas.microsoft.com/office/drawing/2010/main" val="0"/>
              </a:ext>
            </a:extLst>
          </a:blip>
          <a:srcRect l="10585" t="3559" r="2131"/>
          <a:stretch/>
        </p:blipFill>
        <p:spPr bwMode="auto">
          <a:xfrm>
            <a:off x="7106036" y="100668"/>
            <a:ext cx="1929468" cy="2273416"/>
          </a:xfrm>
          <a:prstGeom prst="rect">
            <a:avLst/>
          </a:prstGeom>
          <a:noFill/>
          <a:ln>
            <a:noFill/>
          </a:ln>
        </p:spPr>
      </p:pic>
      <p:sp>
        <p:nvSpPr>
          <p:cNvPr id="4" name="Rectangle 3"/>
          <p:cNvSpPr/>
          <p:nvPr/>
        </p:nvSpPr>
        <p:spPr>
          <a:xfrm>
            <a:off x="225942" y="112785"/>
            <a:ext cx="7089258" cy="2000548"/>
          </a:xfrm>
          <a:prstGeom prst="rect">
            <a:avLst/>
          </a:prstGeom>
        </p:spPr>
        <p:txBody>
          <a:bodyPr wrap="square">
            <a:spAutoFit/>
          </a:bodyPr>
          <a:lstStyle/>
          <a:p>
            <a:pPr lvl="1" algn="just"/>
            <a:endParaRPr lang="en-US" sz="2800" dirty="0">
              <a:solidFill>
                <a:srgbClr val="003469"/>
              </a:solidFill>
              <a:latin typeface="Garamond" pitchFamily="18" charset="0"/>
              <a:ea typeface="Lucida Sans Unicode" pitchFamily="34" charset="0"/>
              <a:cs typeface="Lucida Sans Unicode" pitchFamily="34" charset="0"/>
            </a:endParaRPr>
          </a:p>
          <a:p>
            <a:r>
              <a:rPr lang="en-US" sz="3200" dirty="0">
                <a:solidFill>
                  <a:srgbClr val="003469"/>
                </a:solidFill>
                <a:latin typeface="Garamond" pitchFamily="18" charset="0"/>
                <a:ea typeface="Lucida Sans Unicode" pitchFamily="34" charset="0"/>
                <a:cs typeface="Lucida Sans Unicode" pitchFamily="34" charset="0"/>
              </a:rPr>
              <a:t>If further assistance is required, please contact us at </a:t>
            </a:r>
            <a:r>
              <a:rPr lang="en-US" sz="3200" b="1" dirty="0">
                <a:latin typeface="Garamond" pitchFamily="18" charset="0"/>
                <a:ea typeface="Lucida Sans Unicode" pitchFamily="34" charset="0"/>
                <a:cs typeface="Lucida Sans Unicode" pitchFamily="34" charset="0"/>
                <a:hlinkClick r:id="rId4"/>
              </a:rPr>
              <a:t>costreport@ruhealth.org</a:t>
            </a:r>
            <a:r>
              <a:rPr lang="en-US" sz="3200" b="1" dirty="0">
                <a:latin typeface="Garamond" pitchFamily="18" charset="0"/>
                <a:ea typeface="Lucida Sans Unicode" pitchFamily="34" charset="0"/>
                <a:cs typeface="Lucida Sans Unicode" pitchFamily="34" charset="0"/>
              </a:rPr>
              <a:t> </a:t>
            </a:r>
            <a:r>
              <a:rPr lang="en-US" sz="3200" dirty="0">
                <a:solidFill>
                  <a:srgbClr val="003469"/>
                </a:solidFill>
                <a:latin typeface="Garamond" pitchFamily="18" charset="0"/>
                <a:ea typeface="Lucida Sans Unicode" pitchFamily="34" charset="0"/>
                <a:cs typeface="Lucida Sans Unicode" pitchFamily="34" charset="0"/>
              </a:rPr>
              <a:t>to set up a meeting with our reviewers.</a:t>
            </a:r>
          </a:p>
        </p:txBody>
      </p:sp>
      <p:sp>
        <p:nvSpPr>
          <p:cNvPr id="2" name="Rectangle 1"/>
          <p:cNvSpPr/>
          <p:nvPr/>
        </p:nvSpPr>
        <p:spPr>
          <a:xfrm>
            <a:off x="2382473" y="2725496"/>
            <a:ext cx="6653031" cy="2062103"/>
          </a:xfrm>
          <a:prstGeom prst="rect">
            <a:avLst/>
          </a:prstGeom>
        </p:spPr>
        <p:txBody>
          <a:bodyPr wrap="square">
            <a:spAutoFit/>
          </a:bodyPr>
          <a:lstStyle/>
          <a:p>
            <a:r>
              <a:rPr lang="en-US" sz="3200" dirty="0">
                <a:solidFill>
                  <a:srgbClr val="003469"/>
                </a:solidFill>
                <a:latin typeface="Garamond" pitchFamily="18" charset="0"/>
                <a:ea typeface="Lucida Sans Unicode" pitchFamily="34" charset="0"/>
                <a:cs typeface="Lucida Sans Unicode" pitchFamily="34" charset="0"/>
              </a:rPr>
              <a:t>Presentation and training resources will be posted on our website at </a:t>
            </a:r>
            <a:r>
              <a:rPr lang="en-US" sz="3200" b="1" dirty="0">
                <a:solidFill>
                  <a:schemeClr val="accent3">
                    <a:lumMod val="75000"/>
                  </a:schemeClr>
                </a:solidFill>
                <a:latin typeface="Garamond" pitchFamily="18" charset="0"/>
                <a:hlinkClick r:id="rId5"/>
              </a:rPr>
              <a:t>www.rcdmh.org/Doing-Business/Provider-Connect</a:t>
            </a:r>
            <a:r>
              <a:rPr lang="en-US" sz="3200" dirty="0">
                <a:solidFill>
                  <a:srgbClr val="003469"/>
                </a:solidFill>
                <a:latin typeface="Garamond" pitchFamily="18" charset="0"/>
                <a:ea typeface="Lucida Sans Unicode" pitchFamily="34" charset="0"/>
                <a:cs typeface="Lucida Sans Unicode" pitchFamily="34" charset="0"/>
              </a:rPr>
              <a:t>.</a:t>
            </a:r>
            <a:endParaRPr lang="en-US" dirty="0">
              <a:solidFill>
                <a:srgbClr val="003469"/>
              </a:solidFill>
              <a:latin typeface="Garamond" pitchFamily="18" charset="0"/>
              <a:ea typeface="Lucida Sans Unicode" pitchFamily="34" charset="0"/>
              <a:cs typeface="Lucida Sans Unicode" pitchFamily="34" charset="0"/>
            </a:endParaRPr>
          </a:p>
        </p:txBody>
      </p:sp>
    </p:spTree>
    <p:extLst>
      <p:ext uri="{BB962C8B-B14F-4D97-AF65-F5344CB8AC3E}">
        <p14:creationId xmlns:p14="http://schemas.microsoft.com/office/powerpoint/2010/main" val="1951944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72355" y="121730"/>
            <a:ext cx="3861033" cy="3091253"/>
          </a:xfrm>
          <a:prstGeom prst="rect">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pic>
      <p:pic>
        <p:nvPicPr>
          <p:cNvPr id="5" name="Picture 4"/>
          <p:cNvPicPr/>
          <p:nvPr/>
        </p:nvPicPr>
        <p:blipFill rotWithShape="1">
          <a:blip r:embed="rId3"/>
          <a:srcRect t="1915" r="13462"/>
          <a:stretch/>
        </p:blipFill>
        <p:spPr bwMode="auto">
          <a:xfrm>
            <a:off x="4980439" y="-144302"/>
            <a:ext cx="3435816" cy="40367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pic>
        <p:nvPicPr>
          <p:cNvPr id="6" name="Picture 5"/>
          <p:cNvPicPr/>
          <p:nvPr/>
        </p:nvPicPr>
        <p:blipFill rotWithShape="1">
          <a:blip r:embed="rId4"/>
          <a:srcRect l="8653" t="1305" r="4167" b="36281"/>
          <a:stretch/>
        </p:blipFill>
        <p:spPr bwMode="auto">
          <a:xfrm>
            <a:off x="763924" y="3375724"/>
            <a:ext cx="3069934" cy="32633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pic>
        <p:nvPicPr>
          <p:cNvPr id="7" name="Picture 6"/>
          <p:cNvPicPr/>
          <p:nvPr/>
        </p:nvPicPr>
        <p:blipFill>
          <a:blip r:embed="rId5"/>
          <a:stretch>
            <a:fillRect/>
          </a:stretch>
        </p:blipFill>
        <p:spPr>
          <a:xfrm>
            <a:off x="4756558" y="3729144"/>
            <a:ext cx="4322428" cy="30303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isometricOffAxis1Right"/>
            <a:lightRig rig="twoPt" dir="t">
              <a:rot lat="0" lon="0" rev="7200000"/>
            </a:lightRig>
          </a:scene3d>
          <a:sp3d>
            <a:bevelT w="25400" h="19050" prst="artDeco"/>
            <a:contourClr>
              <a:srgbClr val="FFFFFF"/>
            </a:contourClr>
          </a:sp3d>
        </p:spPr>
      </p:pic>
      <p:pic>
        <p:nvPicPr>
          <p:cNvPr id="8" name="Picture 7"/>
          <p:cNvPicPr/>
          <p:nvPr/>
        </p:nvPicPr>
        <p:blipFill rotWithShape="1">
          <a:blip r:embed="rId6"/>
          <a:srcRect l="802" t="883" b="1253"/>
          <a:stretch/>
        </p:blipFill>
        <p:spPr bwMode="auto">
          <a:xfrm>
            <a:off x="3087149" y="1627464"/>
            <a:ext cx="2737216" cy="38107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8217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6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3973" y="-277979"/>
            <a:ext cx="7086600" cy="1828800"/>
          </a:xfrm>
        </p:spPr>
        <p:txBody>
          <a:bodyPr>
            <a:normAutofit/>
          </a:bodyPr>
          <a:lstStyle/>
          <a:p>
            <a:r>
              <a:rPr lang="en-US" b="1" dirty="0">
                <a:solidFill>
                  <a:srgbClr val="893B81"/>
                </a:solidFill>
                <a:latin typeface="Arial Black" panose="020B0A04020102020204" pitchFamily="34" charset="0"/>
              </a:rPr>
              <a:t>What is the Purpose of Cost Report Training?</a:t>
            </a:r>
          </a:p>
        </p:txBody>
      </p:sp>
      <p:pic>
        <p:nvPicPr>
          <p:cNvPr id="5" name="Picture 4" descr="3d Man Thinking Looking Empty Space Stock Illustration 176981840 |  Shutterstock"/>
          <p:cNvPicPr/>
          <p:nvPr/>
        </p:nvPicPr>
        <p:blipFill rotWithShape="1">
          <a:blip r:embed="rId2">
            <a:extLst>
              <a:ext uri="{28A0092B-C50C-407E-A947-70E740481C1C}">
                <a14:useLocalDpi xmlns:a14="http://schemas.microsoft.com/office/drawing/2010/main" val="0"/>
              </a:ext>
            </a:extLst>
          </a:blip>
          <a:srcRect l="51014" t="12907" b="7142"/>
          <a:stretch/>
        </p:blipFill>
        <p:spPr bwMode="auto">
          <a:xfrm>
            <a:off x="2827090" y="1786854"/>
            <a:ext cx="3246540" cy="45216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911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0"/>
            <a:ext cx="7086600" cy="1247862"/>
          </a:xfrm>
        </p:spPr>
        <p:txBody>
          <a:bodyPr>
            <a:normAutofit/>
          </a:bodyPr>
          <a:lstStyle/>
          <a:p>
            <a:r>
              <a:rPr lang="en-US" sz="6600" b="1" dirty="0">
                <a:solidFill>
                  <a:srgbClr val="F8972A"/>
                </a:solidFill>
              </a:rPr>
              <a:t>QUESTIONS?</a:t>
            </a:r>
          </a:p>
        </p:txBody>
      </p:sp>
      <p:pic>
        <p:nvPicPr>
          <p:cNvPr id="3" name="Picture 2" descr="3d illustration of person with word Q&amp;A cubes – Jove Belle"/>
          <p:cNvPicPr/>
          <p:nvPr/>
        </p:nvPicPr>
        <p:blipFill>
          <a:blip r:embed="rId2">
            <a:extLst>
              <a:ext uri="{28A0092B-C50C-407E-A947-70E740481C1C}">
                <a14:useLocalDpi xmlns:a14="http://schemas.microsoft.com/office/drawing/2010/main" val="0"/>
              </a:ext>
            </a:extLst>
          </a:blip>
          <a:srcRect/>
          <a:stretch>
            <a:fillRect/>
          </a:stretch>
        </p:blipFill>
        <p:spPr bwMode="auto">
          <a:xfrm>
            <a:off x="3501390" y="1787938"/>
            <a:ext cx="2924577" cy="297700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Thank You 3d Text Blue 3d Stock Illustration 1357137029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407" r="2660" b="13334"/>
          <a:stretch/>
        </p:blipFill>
        <p:spPr bwMode="auto">
          <a:xfrm>
            <a:off x="117446" y="868057"/>
            <a:ext cx="9026554" cy="434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7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34708B-C139-416B-9DA4-3D3DD0CA00F5}"/>
              </a:ext>
            </a:extLst>
          </p:cNvPr>
          <p:cNvSpPr txBox="1"/>
          <p:nvPr/>
        </p:nvSpPr>
        <p:spPr>
          <a:xfrm>
            <a:off x="369116" y="407629"/>
            <a:ext cx="8495479" cy="6740307"/>
          </a:xfrm>
          <a:prstGeom prst="rect">
            <a:avLst/>
          </a:prstGeom>
          <a:noFill/>
        </p:spPr>
        <p:txBody>
          <a:bodyPr wrap="square">
            <a:spAutoFit/>
          </a:bodyPr>
          <a:lstStyle/>
          <a:p>
            <a:pPr algn="just"/>
            <a:r>
              <a:rPr lang="en-US" sz="3200" dirty="0">
                <a:solidFill>
                  <a:srgbClr val="003469"/>
                </a:solidFill>
                <a:latin typeface="Garamond" pitchFamily="18" charset="0"/>
                <a:ea typeface="Lucida Sans Unicode" pitchFamily="34" charset="0"/>
                <a:cs typeface="Lucida Sans Unicode" pitchFamily="34" charset="0"/>
              </a:rPr>
              <a:t>The purpose of the Cost Report Training is to provide general instructions for completing your annual cost report. This training will also help to:</a:t>
            </a:r>
          </a:p>
          <a:p>
            <a:pPr algn="just"/>
            <a:endParaRPr lang="en-US" sz="3200" dirty="0">
              <a:solidFill>
                <a:srgbClr val="003469"/>
              </a:solidFill>
              <a:latin typeface="Garamond" pitchFamily="18" charset="0"/>
              <a:ea typeface="Lucida Sans Unicode" pitchFamily="34" charset="0"/>
              <a:cs typeface="Lucida Sans Unicode" pitchFamily="34" charset="0"/>
            </a:endParaRPr>
          </a:p>
          <a:p>
            <a:pPr marL="914400" lvl="1" indent="-457200" algn="just">
              <a:buFont typeface="Arial" panose="020B0604020202020204" pitchFamily="34" charset="0"/>
              <a:buChar char="•"/>
            </a:pPr>
            <a:r>
              <a:rPr lang="en-US" sz="3200" b="1" dirty="0">
                <a:solidFill>
                  <a:schemeClr val="accent3">
                    <a:lumMod val="75000"/>
                  </a:schemeClr>
                </a:solidFill>
                <a:latin typeface="Garamond" pitchFamily="18" charset="0"/>
                <a:ea typeface="Lucida Sans Unicode" pitchFamily="34" charset="0"/>
                <a:cs typeface="Lucida Sans Unicode" pitchFamily="34" charset="0"/>
              </a:rPr>
              <a:t>Identify how to reconcile your unit of services submitted</a:t>
            </a:r>
          </a:p>
          <a:p>
            <a:pPr lvl="1" algn="just"/>
            <a:endParaRPr lang="en-US" b="1" dirty="0">
              <a:solidFill>
                <a:srgbClr val="F8972A"/>
              </a:solidFill>
              <a:latin typeface="Garamond" pitchFamily="18" charset="0"/>
              <a:ea typeface="Lucida Sans Unicode" pitchFamily="34" charset="0"/>
              <a:cs typeface="Lucida Sans Unicode" pitchFamily="34" charset="0"/>
            </a:endParaRPr>
          </a:p>
          <a:p>
            <a:pPr marL="914400" lvl="1" indent="-457200" algn="just">
              <a:buFont typeface="Arial" panose="020B0604020202020204" pitchFamily="34" charset="0"/>
              <a:buChar char="•"/>
            </a:pPr>
            <a:r>
              <a:rPr lang="en-US" sz="3200" b="1" dirty="0">
                <a:solidFill>
                  <a:srgbClr val="893B81"/>
                </a:solidFill>
                <a:latin typeface="Garamond" pitchFamily="18" charset="0"/>
                <a:ea typeface="Lucida Sans Unicode" pitchFamily="34" charset="0"/>
                <a:cs typeface="Lucida Sans Unicode" pitchFamily="34" charset="0"/>
              </a:rPr>
              <a:t>Which documents are needed to complete your cost report schedules</a:t>
            </a:r>
          </a:p>
          <a:p>
            <a:pPr lvl="1" algn="just"/>
            <a:r>
              <a:rPr lang="en-US" sz="2000" b="1" dirty="0">
                <a:solidFill>
                  <a:schemeClr val="accent3">
                    <a:lumMod val="75000"/>
                  </a:schemeClr>
                </a:solidFill>
                <a:latin typeface="Garamond" pitchFamily="18" charset="0"/>
                <a:ea typeface="Lucida Sans Unicode" pitchFamily="34" charset="0"/>
                <a:cs typeface="Lucida Sans Unicode" pitchFamily="34" charset="0"/>
              </a:rPr>
              <a:t> </a:t>
            </a:r>
          </a:p>
          <a:p>
            <a:pPr marL="914400" lvl="1" indent="-457200" algn="just">
              <a:buFont typeface="Arial" panose="020B0604020202020204" pitchFamily="34" charset="0"/>
              <a:buChar char="•"/>
            </a:pPr>
            <a:r>
              <a:rPr lang="en-US" sz="3200" b="1" dirty="0">
                <a:solidFill>
                  <a:srgbClr val="F8972A"/>
                </a:solidFill>
                <a:latin typeface="Garamond" pitchFamily="18" charset="0"/>
                <a:ea typeface="Lucida Sans Unicode" pitchFamily="34" charset="0"/>
                <a:cs typeface="Lucida Sans Unicode" pitchFamily="34" charset="0"/>
              </a:rPr>
              <a:t>To identify the required documentation that needs to be submitted to BH for review </a:t>
            </a:r>
          </a:p>
          <a:p>
            <a:pPr algn="just"/>
            <a:endParaRPr lang="en-US" sz="2400" dirty="0">
              <a:solidFill>
                <a:srgbClr val="F8972A"/>
              </a:solidFill>
              <a:latin typeface="Garamond" pitchFamily="18" charset="0"/>
              <a:ea typeface="Lucida Sans Unicode" pitchFamily="34" charset="0"/>
              <a:cs typeface="Lucida Sans Unicode" pitchFamily="34" charset="0"/>
            </a:endParaRPr>
          </a:p>
          <a:p>
            <a:pPr algn="just"/>
            <a:endParaRPr lang="en-US" dirty="0">
              <a:solidFill>
                <a:schemeClr val="tx1"/>
              </a:solidFill>
              <a:latin typeface="Garamond" pitchFamily="18" charset="0"/>
              <a:ea typeface="Lucida Sans Unicode" pitchFamily="34" charset="0"/>
              <a:cs typeface="Lucida Sans Unicode"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ick figure with dust mask"/>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472" r="17467" b="12641"/>
          <a:stretch/>
        </p:blipFill>
        <p:spPr bwMode="auto">
          <a:xfrm>
            <a:off x="0" y="0"/>
            <a:ext cx="1981200" cy="36032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1803399" y="0"/>
            <a:ext cx="6955365" cy="761999"/>
          </a:xfrm>
        </p:spPr>
        <p:txBody>
          <a:bodyPr>
            <a:normAutofit/>
          </a:bodyPr>
          <a:lstStyle/>
          <a:p>
            <a:r>
              <a:rPr lang="en-US" sz="3600" b="1" dirty="0">
                <a:solidFill>
                  <a:srgbClr val="893B81"/>
                </a:solidFill>
                <a:latin typeface="Arial Black" panose="020B0A04020102020204" pitchFamily="34" charset="0"/>
              </a:rPr>
              <a:t>Response to COVID-19 </a:t>
            </a:r>
          </a:p>
        </p:txBody>
      </p:sp>
      <p:sp>
        <p:nvSpPr>
          <p:cNvPr id="7" name="Content Placeholder 3"/>
          <p:cNvSpPr>
            <a:spLocks noGrp="1"/>
          </p:cNvSpPr>
          <p:nvPr>
            <p:ph type="subTitle" idx="1"/>
          </p:nvPr>
        </p:nvSpPr>
        <p:spPr>
          <a:xfrm>
            <a:off x="1803399" y="922866"/>
            <a:ext cx="7107765" cy="3466254"/>
          </a:xfrm>
        </p:spPr>
        <p:txBody>
          <a:bodyPr>
            <a:noAutofit/>
          </a:bodyPr>
          <a:lstStyle/>
          <a:p>
            <a:pPr algn="l"/>
            <a:r>
              <a:rPr lang="en-US" sz="2800" dirty="0">
                <a:solidFill>
                  <a:schemeClr val="tx1"/>
                </a:solidFill>
                <a:latin typeface="Garamond" pitchFamily="18" charset="0"/>
                <a:cs typeface="Arial" charset="0"/>
              </a:rPr>
              <a:t>The County intends to continue to comply with the Department of Health Care Services (DHCS) guidelines and instructions during the COVID-19 </a:t>
            </a:r>
            <a:r>
              <a:rPr lang="en-US" sz="2800" dirty="0">
                <a:solidFill>
                  <a:schemeClr val="tx1"/>
                </a:solidFill>
                <a:latin typeface="Garamond" pitchFamily="18" charset="0"/>
                <a:ea typeface="Lucida Sans Unicode" pitchFamily="34" charset="0"/>
                <a:cs typeface="Lucida Sans Unicode" pitchFamily="34" charset="0"/>
              </a:rPr>
              <a:t>pandemic.</a:t>
            </a:r>
          </a:p>
          <a:p>
            <a:pPr marL="342900" indent="-342900" algn="l">
              <a:buFont typeface="Arial" panose="020B0604020202020204" pitchFamily="34" charset="0"/>
              <a:buChar char="•"/>
            </a:pPr>
            <a:endParaRPr lang="en-US" sz="1600" dirty="0">
              <a:solidFill>
                <a:schemeClr val="tx1"/>
              </a:solidFill>
              <a:latin typeface="Garamond" pitchFamily="18" charset="0"/>
              <a:ea typeface="Lucida Sans Unicode" pitchFamily="34" charset="0"/>
              <a:cs typeface="Lucida Sans Unicode" pitchFamily="34" charset="0"/>
            </a:endParaRPr>
          </a:p>
          <a:p>
            <a:pPr algn="l"/>
            <a:r>
              <a:rPr lang="en-US" sz="2800" dirty="0">
                <a:solidFill>
                  <a:schemeClr val="tx1"/>
                </a:solidFill>
                <a:latin typeface="Garamond" pitchFamily="18" charset="0"/>
                <a:ea typeface="Lucida Sans Unicode" pitchFamily="34" charset="0"/>
                <a:cs typeface="Lucida Sans Unicode" pitchFamily="34" charset="0"/>
              </a:rPr>
              <a:t>Please plan to submit a </a:t>
            </a:r>
            <a:r>
              <a:rPr lang="en-US" sz="2800" b="1" dirty="0">
                <a:solidFill>
                  <a:schemeClr val="tx1"/>
                </a:solidFill>
                <a:latin typeface="Garamond" pitchFamily="18" charset="0"/>
                <a:ea typeface="Lucida Sans Unicode" pitchFamily="34" charset="0"/>
                <a:cs typeface="Lucida Sans Unicode" pitchFamily="34" charset="0"/>
              </a:rPr>
              <a:t>single cost report </a:t>
            </a:r>
            <a:r>
              <a:rPr lang="en-US" sz="2800" dirty="0">
                <a:solidFill>
                  <a:schemeClr val="tx1"/>
                </a:solidFill>
                <a:latin typeface="Garamond" pitchFamily="18" charset="0"/>
                <a:ea typeface="Lucida Sans Unicode" pitchFamily="34" charset="0"/>
                <a:cs typeface="Lucida Sans Unicode" pitchFamily="34" charset="0"/>
              </a:rPr>
              <a:t>for the fiscal year. We will notify you if we receive anything different from the State. </a:t>
            </a:r>
          </a:p>
          <a:p>
            <a:pPr lvl="2"/>
            <a:endParaRPr lang="en-US" sz="1800" dirty="0">
              <a:solidFill>
                <a:schemeClr val="tx1"/>
              </a:solidFill>
              <a:latin typeface="Garamond" pitchFamily="18" charset="0"/>
              <a:cs typeface="Arial" pitchFamily="34" charset="0"/>
            </a:endParaRPr>
          </a:p>
          <a:p>
            <a:pPr lvl="2"/>
            <a:endParaRPr lang="en-US" sz="1800" dirty="0">
              <a:solidFill>
                <a:schemeClr val="tx1"/>
              </a:solidFill>
              <a:latin typeface="Garamond" pitchFamily="18" charset="0"/>
              <a:cs typeface="Arial" pitchFamily="34" charset="0"/>
            </a:endParaRPr>
          </a:p>
          <a:p>
            <a:pPr lvl="2"/>
            <a:endParaRPr lang="en-US" sz="1800" dirty="0">
              <a:solidFill>
                <a:schemeClr val="tx1"/>
              </a:solidFill>
              <a:latin typeface="Garamond" pitchFamily="18" charset="0"/>
              <a:cs typeface="Arial" pitchFamily="34" charset="0"/>
            </a:endParaRPr>
          </a:p>
          <a:p>
            <a:pPr lvl="2"/>
            <a:endParaRPr lang="en-US" sz="1800" dirty="0">
              <a:solidFill>
                <a:schemeClr val="tx1"/>
              </a:solidFill>
              <a:latin typeface="Garamond" pitchFamily="18" charset="0"/>
              <a:cs typeface="Arial" pitchFamily="34" charset="0"/>
            </a:endParaRPr>
          </a:p>
          <a:p>
            <a:pPr lvl="1" algn="l"/>
            <a:endParaRPr lang="en-US" sz="2000" b="1" dirty="0">
              <a:solidFill>
                <a:srgbClr val="FF0000"/>
              </a:solidFill>
              <a:latin typeface="Garamond" pitchFamily="18" charset="0"/>
              <a:ea typeface="Lucida Sans Unicode" pitchFamily="34" charset="0"/>
              <a:cs typeface="Lucida Sans Unicode" pitchFamily="34" charset="0"/>
            </a:endParaRPr>
          </a:p>
          <a:p>
            <a:pPr algn="l"/>
            <a:endParaRPr lang="en-US" sz="1200" dirty="0">
              <a:solidFill>
                <a:schemeClr val="tx1"/>
              </a:solidFill>
              <a:latin typeface="Garamond" pitchFamily="18" charset="0"/>
              <a:ea typeface="Lucida Sans Unicode" pitchFamily="34" charset="0"/>
              <a:cs typeface="Lucida Sans Unicode" pitchFamily="34" charset="0"/>
            </a:endParaRPr>
          </a:p>
        </p:txBody>
      </p:sp>
      <p:sp>
        <p:nvSpPr>
          <p:cNvPr id="2" name="TextBox 1">
            <a:extLst>
              <a:ext uri="{FF2B5EF4-FFF2-40B4-BE49-F238E27FC236}">
                <a16:creationId xmlns:a16="http://schemas.microsoft.com/office/drawing/2014/main" id="{A9E1DA67-2C6F-459B-87C8-DBF58BA4D944}"/>
              </a:ext>
            </a:extLst>
          </p:cNvPr>
          <p:cNvSpPr txBox="1"/>
          <p:nvPr/>
        </p:nvSpPr>
        <p:spPr>
          <a:xfrm>
            <a:off x="358561" y="4455616"/>
            <a:ext cx="8496723" cy="584775"/>
          </a:xfrm>
          <a:prstGeom prst="rect">
            <a:avLst/>
          </a:prstGeom>
          <a:noFill/>
        </p:spPr>
        <p:txBody>
          <a:bodyPr wrap="square" rtlCol="0">
            <a:spAutoFit/>
          </a:bodyPr>
          <a:lstStyle/>
          <a:p>
            <a:pPr lvl="1" algn="ctr"/>
            <a:r>
              <a:rPr lang="en-US" sz="3200" b="1" dirty="0">
                <a:solidFill>
                  <a:srgbClr val="893B81"/>
                </a:solidFill>
                <a:effectLst>
                  <a:outerShdw blurRad="38100" dist="38100" dir="2700000" algn="tl">
                    <a:srgbClr val="000000">
                      <a:alpha val="43137"/>
                    </a:srgbClr>
                  </a:outerShdw>
                </a:effectLst>
                <a:latin typeface="Garamond" pitchFamily="18" charset="0"/>
                <a:cs typeface="Arial" charset="0"/>
              </a:rPr>
              <a:t>July 1, 2022 – June 30, 2023</a:t>
            </a:r>
          </a:p>
        </p:txBody>
      </p:sp>
      <p:sp>
        <p:nvSpPr>
          <p:cNvPr id="3" name="Rectangle 2"/>
          <p:cNvSpPr/>
          <p:nvPr/>
        </p:nvSpPr>
        <p:spPr>
          <a:xfrm>
            <a:off x="335280" y="5123461"/>
            <a:ext cx="8578003" cy="1384995"/>
          </a:xfrm>
          <a:prstGeom prst="rect">
            <a:avLst/>
          </a:prstGeom>
        </p:spPr>
        <p:txBody>
          <a:bodyPr wrap="square">
            <a:spAutoFit/>
          </a:bodyPr>
          <a:lstStyle/>
          <a:p>
            <a:pPr algn="ctr"/>
            <a:r>
              <a:rPr lang="en-US" sz="2800" b="1" dirty="0">
                <a:solidFill>
                  <a:srgbClr val="F8972A"/>
                </a:solidFill>
                <a:latin typeface="Garamond" pitchFamily="18" charset="0"/>
                <a:ea typeface="Lucida Sans Unicode" pitchFamily="34" charset="0"/>
                <a:cs typeface="Lucida Sans Unicode" pitchFamily="34" charset="0"/>
              </a:rPr>
              <a:t>Please complete your cost reports based on the contract settlement </a:t>
            </a:r>
            <a:r>
              <a:rPr lang="en-US" sz="2800" b="1">
                <a:solidFill>
                  <a:srgbClr val="F8972A"/>
                </a:solidFill>
                <a:latin typeface="Garamond" pitchFamily="18" charset="0"/>
                <a:ea typeface="Lucida Sans Unicode" pitchFamily="34" charset="0"/>
                <a:cs typeface="Lucida Sans Unicode" pitchFamily="34" charset="0"/>
              </a:rPr>
              <a:t>as outlined </a:t>
            </a:r>
            <a:r>
              <a:rPr lang="en-US" sz="2800" b="1" dirty="0">
                <a:solidFill>
                  <a:srgbClr val="F8972A"/>
                </a:solidFill>
                <a:latin typeface="Garamond" pitchFamily="18" charset="0"/>
                <a:ea typeface="Lucida Sans Unicode" pitchFamily="34" charset="0"/>
                <a:cs typeface="Lucida Sans Unicode" pitchFamily="34" charset="0"/>
              </a:rPr>
              <a:t>in your Exhibit C of your contract.</a:t>
            </a:r>
          </a:p>
        </p:txBody>
      </p:sp>
    </p:spTree>
    <p:extLst>
      <p:ext uri="{BB962C8B-B14F-4D97-AF65-F5344CB8AC3E}">
        <p14:creationId xmlns:p14="http://schemas.microsoft.com/office/powerpoint/2010/main" val="24993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3d Human Pose Represent On First Stock Illustration 158511683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71689" t="14510" r="6178" b="15651"/>
          <a:stretch/>
        </p:blipFill>
        <p:spPr bwMode="auto">
          <a:xfrm>
            <a:off x="0" y="0"/>
            <a:ext cx="1755649" cy="41550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1600" y="242596"/>
            <a:ext cx="7086600" cy="657808"/>
          </a:xfrm>
        </p:spPr>
        <p:txBody>
          <a:bodyPr/>
          <a:lstStyle/>
          <a:p>
            <a:r>
              <a:rPr lang="en-US" b="1" dirty="0">
                <a:solidFill>
                  <a:srgbClr val="893B81"/>
                </a:solidFill>
                <a:latin typeface="Arial Black" panose="020B0A04020102020204" pitchFamily="34" charset="0"/>
              </a:rPr>
              <a:t>*NOTIFICATION!! </a:t>
            </a:r>
            <a:endParaRPr lang="en-US" dirty="0"/>
          </a:p>
        </p:txBody>
      </p:sp>
      <p:sp>
        <p:nvSpPr>
          <p:cNvPr id="4" name="Content Placeholder 3"/>
          <p:cNvSpPr>
            <a:spLocks noGrp="1"/>
          </p:cNvSpPr>
          <p:nvPr>
            <p:ph type="subTitle" idx="1"/>
          </p:nvPr>
        </p:nvSpPr>
        <p:spPr>
          <a:xfrm>
            <a:off x="1803399" y="922866"/>
            <a:ext cx="7107765" cy="3466254"/>
          </a:xfrm>
        </p:spPr>
        <p:txBody>
          <a:bodyPr>
            <a:noAutofit/>
          </a:bodyPr>
          <a:lstStyle/>
          <a:p>
            <a:pPr algn="l"/>
            <a:r>
              <a:rPr lang="en-US" sz="2800" dirty="0">
                <a:solidFill>
                  <a:schemeClr val="tx1"/>
                </a:solidFill>
                <a:latin typeface="Garamond" pitchFamily="18" charset="0"/>
                <a:cs typeface="Arial" charset="0"/>
              </a:rPr>
              <a:t>The County has received notice from DHCS that partial FY2022/2023 units will be reimbursed per prior COVID-19 guidelines</a:t>
            </a:r>
          </a:p>
          <a:p>
            <a:pPr algn="l"/>
            <a:endParaRPr lang="en-US" sz="2800" dirty="0">
              <a:solidFill>
                <a:schemeClr val="tx1"/>
              </a:solidFill>
              <a:latin typeface="Garamond" pitchFamily="18" charset="0"/>
              <a:ea typeface="Lucida Sans Unicode" pitchFamily="34" charset="0"/>
              <a:cs typeface="Lucida Sans Unicode" pitchFamily="34" charset="0"/>
            </a:endParaRPr>
          </a:p>
          <a:p>
            <a:pPr marL="342900" indent="-342900" algn="l">
              <a:buFont typeface="Arial" panose="020B0604020202020204" pitchFamily="34" charset="0"/>
              <a:buChar char="•"/>
            </a:pPr>
            <a:endParaRPr lang="en-US" sz="1600" dirty="0">
              <a:solidFill>
                <a:schemeClr val="tx1"/>
              </a:solidFill>
              <a:latin typeface="Garamond" pitchFamily="18" charset="0"/>
              <a:ea typeface="Lucida Sans Unicode" pitchFamily="34" charset="0"/>
              <a:cs typeface="Lucida Sans Unicode" pitchFamily="34" charset="0"/>
            </a:endParaRPr>
          </a:p>
          <a:p>
            <a:pPr marL="342900" indent="-342900" algn="l">
              <a:buFont typeface="Arial" panose="020B0604020202020204" pitchFamily="34" charset="0"/>
              <a:buChar char="•"/>
            </a:pPr>
            <a:endParaRPr lang="en-US" sz="1600" dirty="0">
              <a:solidFill>
                <a:schemeClr val="tx1"/>
              </a:solidFill>
              <a:latin typeface="Garamond" pitchFamily="18" charset="0"/>
              <a:ea typeface="Lucida Sans Unicode" pitchFamily="34" charset="0"/>
              <a:cs typeface="Lucida Sans Unicode" pitchFamily="34" charset="0"/>
            </a:endParaRPr>
          </a:p>
          <a:p>
            <a:pPr marL="342900" indent="-342900" algn="l">
              <a:buFont typeface="Arial" panose="020B0604020202020204" pitchFamily="34" charset="0"/>
              <a:buChar char="•"/>
            </a:pPr>
            <a:endParaRPr lang="en-US" sz="1600" dirty="0">
              <a:solidFill>
                <a:schemeClr val="tx1"/>
              </a:solidFill>
              <a:latin typeface="Garamond" pitchFamily="18" charset="0"/>
              <a:ea typeface="Lucida Sans Unicode" pitchFamily="34" charset="0"/>
              <a:cs typeface="Lucida Sans Unicode" pitchFamily="34" charset="0"/>
            </a:endParaRPr>
          </a:p>
          <a:p>
            <a:r>
              <a:rPr lang="en-US" sz="2800" b="1" dirty="0">
                <a:solidFill>
                  <a:srgbClr val="FF0000"/>
                </a:solidFill>
                <a:latin typeface="Garamond" pitchFamily="18" charset="0"/>
                <a:ea typeface="Lucida Sans Unicode" pitchFamily="34" charset="0"/>
                <a:cs typeface="Lucida Sans Unicode" pitchFamily="34" charset="0"/>
              </a:rPr>
              <a:t>BUT NOT TO WORRY</a:t>
            </a:r>
          </a:p>
          <a:p>
            <a:pPr marL="342900" indent="-342900" algn="l">
              <a:buFont typeface="Arial" panose="020B0604020202020204" pitchFamily="34" charset="0"/>
              <a:buChar char="•"/>
            </a:pPr>
            <a:endParaRPr lang="en-US" sz="1600" dirty="0">
              <a:solidFill>
                <a:schemeClr val="tx1"/>
              </a:solidFill>
              <a:latin typeface="Garamond" pitchFamily="18" charset="0"/>
              <a:ea typeface="Lucida Sans Unicode" pitchFamily="34" charset="0"/>
              <a:cs typeface="Lucida Sans Unicode" pitchFamily="34" charset="0"/>
            </a:endParaRPr>
          </a:p>
          <a:p>
            <a:pPr algn="l"/>
            <a:r>
              <a:rPr lang="en-US" sz="2800" dirty="0">
                <a:solidFill>
                  <a:schemeClr val="tx1"/>
                </a:solidFill>
                <a:latin typeface="Garamond" pitchFamily="18" charset="0"/>
                <a:ea typeface="Lucida Sans Unicode" pitchFamily="34" charset="0"/>
                <a:cs typeface="Lucida Sans Unicode" pitchFamily="34" charset="0"/>
              </a:rPr>
              <a:t>Please still plan to submit a </a:t>
            </a:r>
            <a:r>
              <a:rPr lang="en-US" sz="2800" b="1" dirty="0">
                <a:solidFill>
                  <a:schemeClr val="tx1"/>
                </a:solidFill>
                <a:latin typeface="Garamond" pitchFamily="18" charset="0"/>
                <a:ea typeface="Lucida Sans Unicode" pitchFamily="34" charset="0"/>
                <a:cs typeface="Lucida Sans Unicode" pitchFamily="34" charset="0"/>
              </a:rPr>
              <a:t>single cost report and financials </a:t>
            </a:r>
            <a:r>
              <a:rPr lang="en-US" sz="2800" dirty="0">
                <a:solidFill>
                  <a:schemeClr val="tx1"/>
                </a:solidFill>
                <a:latin typeface="Garamond" pitchFamily="18" charset="0"/>
                <a:ea typeface="Lucida Sans Unicode" pitchFamily="34" charset="0"/>
                <a:cs typeface="Lucida Sans Unicode" pitchFamily="34" charset="0"/>
              </a:rPr>
              <a:t>for the fiscal year despite your contract type.</a:t>
            </a:r>
            <a:endParaRPr lang="en-US" sz="1800" dirty="0">
              <a:solidFill>
                <a:schemeClr val="tx1"/>
              </a:solidFill>
              <a:latin typeface="Garamond" pitchFamily="18" charset="0"/>
              <a:cs typeface="Arial" pitchFamily="34" charset="0"/>
            </a:endParaRPr>
          </a:p>
          <a:p>
            <a:pPr lvl="2"/>
            <a:endParaRPr lang="en-US" sz="1800" dirty="0">
              <a:solidFill>
                <a:schemeClr val="tx1"/>
              </a:solidFill>
              <a:latin typeface="Garamond" pitchFamily="18" charset="0"/>
              <a:cs typeface="Arial" pitchFamily="34" charset="0"/>
            </a:endParaRPr>
          </a:p>
          <a:p>
            <a:pPr lvl="2"/>
            <a:endParaRPr lang="en-US" sz="1800" dirty="0">
              <a:solidFill>
                <a:schemeClr val="tx1"/>
              </a:solidFill>
              <a:latin typeface="Garamond" pitchFamily="18" charset="0"/>
              <a:cs typeface="Arial" pitchFamily="34" charset="0"/>
            </a:endParaRPr>
          </a:p>
          <a:p>
            <a:pPr lvl="2"/>
            <a:endParaRPr lang="en-US" sz="1800" dirty="0">
              <a:solidFill>
                <a:schemeClr val="tx1"/>
              </a:solidFill>
              <a:latin typeface="Garamond" pitchFamily="18" charset="0"/>
              <a:cs typeface="Arial" pitchFamily="34" charset="0"/>
            </a:endParaRPr>
          </a:p>
          <a:p>
            <a:pPr lvl="1" algn="l"/>
            <a:endParaRPr lang="en-US" sz="2000" b="1" dirty="0">
              <a:solidFill>
                <a:srgbClr val="FF0000"/>
              </a:solidFill>
              <a:latin typeface="Garamond" pitchFamily="18" charset="0"/>
              <a:ea typeface="Lucida Sans Unicode" pitchFamily="34" charset="0"/>
              <a:cs typeface="Lucida Sans Unicode" pitchFamily="34" charset="0"/>
            </a:endParaRPr>
          </a:p>
          <a:p>
            <a:pPr algn="l"/>
            <a:endParaRPr lang="en-US" sz="1200" dirty="0">
              <a:solidFill>
                <a:schemeClr val="tx1"/>
              </a:solidFill>
              <a:latin typeface="Garamond" pitchFamily="18" charset="0"/>
              <a:ea typeface="Lucida Sans Unicode" pitchFamily="34" charset="0"/>
              <a:cs typeface="Lucida Sans Unicode" pitchFamily="34" charset="0"/>
            </a:endParaRPr>
          </a:p>
        </p:txBody>
      </p:sp>
      <p:sp>
        <p:nvSpPr>
          <p:cNvPr id="5" name="TextBox 4">
            <a:extLst>
              <a:ext uri="{FF2B5EF4-FFF2-40B4-BE49-F238E27FC236}">
                <a16:creationId xmlns:a16="http://schemas.microsoft.com/office/drawing/2014/main" id="{A9E1DA67-2C6F-459B-87C8-DBF58BA4D944}"/>
              </a:ext>
            </a:extLst>
          </p:cNvPr>
          <p:cNvSpPr txBox="1"/>
          <p:nvPr/>
        </p:nvSpPr>
        <p:spPr>
          <a:xfrm>
            <a:off x="661307" y="2266060"/>
            <a:ext cx="8482693" cy="584775"/>
          </a:xfrm>
          <a:prstGeom prst="rect">
            <a:avLst/>
          </a:prstGeom>
          <a:noFill/>
        </p:spPr>
        <p:txBody>
          <a:bodyPr wrap="square" rtlCol="0">
            <a:spAutoFit/>
          </a:bodyPr>
          <a:lstStyle/>
          <a:p>
            <a:pPr lvl="1"/>
            <a:r>
              <a:rPr lang="en-US" sz="3200" b="1" dirty="0">
                <a:solidFill>
                  <a:srgbClr val="893B81"/>
                </a:solidFill>
                <a:effectLst>
                  <a:outerShdw blurRad="38100" dist="38100" dir="2700000" algn="tl">
                    <a:srgbClr val="000000">
                      <a:alpha val="43137"/>
                    </a:srgbClr>
                  </a:outerShdw>
                </a:effectLst>
                <a:latin typeface="Garamond" pitchFamily="18" charset="0"/>
                <a:cs typeface="Arial" charset="0"/>
              </a:rPr>
              <a:t>July 1, 2022 – May 11, 2023 </a:t>
            </a:r>
            <a:r>
              <a:rPr lang="en-US" sz="2800" dirty="0">
                <a:latin typeface="Garamond" pitchFamily="18" charset="0"/>
                <a:cs typeface="Arial" charset="0"/>
              </a:rPr>
              <a:t>– COVID-19 guidelines</a:t>
            </a:r>
          </a:p>
        </p:txBody>
      </p:sp>
      <p:sp>
        <p:nvSpPr>
          <p:cNvPr id="6" name="TextBox 5">
            <a:extLst>
              <a:ext uri="{FF2B5EF4-FFF2-40B4-BE49-F238E27FC236}">
                <a16:creationId xmlns:a16="http://schemas.microsoft.com/office/drawing/2014/main" id="{A9E1DA67-2C6F-459B-87C8-DBF58BA4D944}"/>
              </a:ext>
            </a:extLst>
          </p:cNvPr>
          <p:cNvSpPr txBox="1"/>
          <p:nvPr/>
        </p:nvSpPr>
        <p:spPr>
          <a:xfrm>
            <a:off x="595993" y="2873297"/>
            <a:ext cx="8548007" cy="584775"/>
          </a:xfrm>
          <a:prstGeom prst="rect">
            <a:avLst/>
          </a:prstGeom>
          <a:noFill/>
        </p:spPr>
        <p:txBody>
          <a:bodyPr wrap="square" rtlCol="0">
            <a:spAutoFit/>
          </a:bodyPr>
          <a:lstStyle/>
          <a:p>
            <a:pPr lvl="1"/>
            <a:r>
              <a:rPr lang="en-US" sz="3200" b="1" dirty="0">
                <a:solidFill>
                  <a:srgbClr val="893B81"/>
                </a:solidFill>
                <a:effectLst>
                  <a:outerShdw blurRad="38100" dist="38100" dir="2700000" algn="tl">
                    <a:srgbClr val="000000">
                      <a:alpha val="43137"/>
                    </a:srgbClr>
                  </a:outerShdw>
                </a:effectLst>
                <a:latin typeface="Garamond" pitchFamily="18" charset="0"/>
                <a:cs typeface="Arial" charset="0"/>
              </a:rPr>
              <a:t>May 12, 2023 – June 30, 2023 </a:t>
            </a:r>
            <a:r>
              <a:rPr lang="en-US" sz="2800" dirty="0">
                <a:latin typeface="Garamond" pitchFamily="18" charset="0"/>
                <a:cs typeface="Arial" charset="0"/>
              </a:rPr>
              <a:t>– prior guidelines</a:t>
            </a:r>
          </a:p>
        </p:txBody>
      </p:sp>
    </p:spTree>
    <p:extLst>
      <p:ext uri="{BB962C8B-B14F-4D97-AF65-F5344CB8AC3E}">
        <p14:creationId xmlns:p14="http://schemas.microsoft.com/office/powerpoint/2010/main" val="649430831"/>
      </p:ext>
    </p:extLst>
  </p:cSld>
  <p:clrMapOvr>
    <a:masterClrMapping/>
  </p:clrMapOvr>
</p:sld>
</file>

<file path=ppt/theme/theme1.xml><?xml version="1.0" encoding="utf-8"?>
<a:theme xmlns:a="http://schemas.openxmlformats.org/drawingml/2006/main" name="RUHS PPT template1">
  <a:themeElements>
    <a:clrScheme name="RUHS 2">
      <a:dk1>
        <a:srgbClr val="0E213D"/>
      </a:dk1>
      <a:lt1>
        <a:sysClr val="window" lastClr="FFFFFF"/>
      </a:lt1>
      <a:dk2>
        <a:srgbClr val="083065"/>
      </a:dk2>
      <a:lt2>
        <a:srgbClr val="EEECE1"/>
      </a:lt2>
      <a:accent1>
        <a:srgbClr val="073166"/>
      </a:accent1>
      <a:accent2>
        <a:srgbClr val="67235C"/>
      </a:accent2>
      <a:accent3>
        <a:srgbClr val="ACCB2A"/>
      </a:accent3>
      <a:accent4>
        <a:srgbClr val="E57C2A"/>
      </a:accent4>
      <a:accent5>
        <a:srgbClr val="FFFEFD"/>
      </a:accent5>
      <a:accent6>
        <a:srgbClr val="FFFDF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2571</Words>
  <Application>Microsoft Office PowerPoint</Application>
  <PresentationFormat>On-screen Show (4:3)</PresentationFormat>
  <Paragraphs>295</Paragraphs>
  <Slides>61</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Arial Black</vt:lpstr>
      <vt:lpstr>Bodoni MT Black</vt:lpstr>
      <vt:lpstr>Calibri</vt:lpstr>
      <vt:lpstr>Elephant</vt:lpstr>
      <vt:lpstr>Garamond</vt:lpstr>
      <vt:lpstr>Open Sans</vt:lpstr>
      <vt:lpstr>Times New Roman</vt:lpstr>
      <vt:lpstr>Wingdings</vt:lpstr>
      <vt:lpstr>Wingdings 3</vt:lpstr>
      <vt:lpstr>RUHS PPT template1</vt:lpstr>
      <vt:lpstr>Behavioral Health</vt:lpstr>
      <vt:lpstr>Housekeeping Rules</vt:lpstr>
      <vt:lpstr>MUTE</vt:lpstr>
      <vt:lpstr>What is a Cost Report?</vt:lpstr>
      <vt:lpstr>PowerPoint Presentation</vt:lpstr>
      <vt:lpstr>What is the Purpose of Cost Report Training?</vt:lpstr>
      <vt:lpstr>PowerPoint Presentation</vt:lpstr>
      <vt:lpstr>Response to COVID-19 </vt:lpstr>
      <vt:lpstr>*NOTIFICATION!! </vt:lpstr>
      <vt:lpstr>So Where Do I Begin?</vt:lpstr>
      <vt:lpstr>You’ve made the 1st step by attending this training!</vt:lpstr>
      <vt:lpstr>PowerPoint Presentation</vt:lpstr>
      <vt:lpstr>Exhibit C &amp; Schedule I</vt:lpstr>
      <vt:lpstr>Reconciling Your UOS</vt:lpstr>
      <vt:lpstr>PowerPoint Presentation</vt:lpstr>
      <vt:lpstr>PVD 2004 Data Entry Detail Report</vt:lpstr>
      <vt:lpstr>PVD 2002 Batch Service Detail</vt:lpstr>
      <vt:lpstr>Exporting ELMR Reports</vt:lpstr>
      <vt:lpstr>PowerPoint Presentation</vt:lpstr>
      <vt:lpstr>MHS 3011 Report (in RDS)</vt:lpstr>
      <vt:lpstr>PowerPoint Presentation</vt:lpstr>
      <vt:lpstr>Void &amp; Replace Report</vt:lpstr>
      <vt:lpstr>Any services that were DENIED would have been sent out to the provider on a V&amp;R report to allow the provider time to correct the issue before fully denying the services.</vt:lpstr>
      <vt:lpstr>PowerPoint Presentation</vt:lpstr>
      <vt:lpstr>Financial Statements</vt:lpstr>
      <vt:lpstr>PowerPoint Presentation</vt:lpstr>
      <vt:lpstr>PowerPoint Presentation</vt:lpstr>
      <vt:lpstr>Be sure to have a record of all the payments received from RUHS-BH. This information is needed for your Sch 3 &amp; Sch 5 of your cost report schedules. </vt:lpstr>
      <vt:lpstr>PowerPoint Presentation</vt:lpstr>
      <vt:lpstr>PowerPoint Presentation</vt:lpstr>
      <vt:lpstr>Cost Report Overview: Schedule 1</vt:lpstr>
      <vt:lpstr>PowerPoint Presentation</vt:lpstr>
      <vt:lpstr>Common Mistakes of Calculating Weighted Average</vt:lpstr>
      <vt:lpstr>Correct Method of Calculating Weighted Average</vt:lpstr>
      <vt:lpstr>Cost Report Overview: Schedule 2</vt:lpstr>
      <vt:lpstr>PowerPoint Presentation</vt:lpstr>
      <vt:lpstr>Cost Report Overview: Schedule 2A</vt:lpstr>
      <vt:lpstr>Cost Report Overview: Schedule 3</vt:lpstr>
      <vt:lpstr>Cost Report Overview: Schedule 4</vt:lpstr>
      <vt:lpstr>PowerPoint Presentation</vt:lpstr>
      <vt:lpstr>Cost Report Overview: Schedule 5</vt:lpstr>
      <vt:lpstr>PowerPoint Presentation</vt:lpstr>
      <vt:lpstr>PowerPoint Presentation</vt:lpstr>
      <vt:lpstr>How many Cost Reports do I need?</vt:lpstr>
      <vt:lpstr>Cost Report Instructions  &amp; Samples</vt:lpstr>
      <vt:lpstr>Enabling Macros:</vt:lpstr>
      <vt:lpstr>Enabling Macros (cont.):</vt:lpstr>
      <vt:lpstr>Enabling Macros (cont.):</vt:lpstr>
      <vt:lpstr>Presenting the Cost Report Schedules</vt:lpstr>
      <vt:lpstr>When are the Cost Reports Due?</vt:lpstr>
      <vt:lpstr>Due Dates</vt:lpstr>
      <vt:lpstr>What to Submit to  RUHS – On Your Due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2015-07-29T21:08:43Z</dcterms:created>
  <dcterms:modified xsi:type="dcterms:W3CDTF">2023-06-26T18:30:52Z</dcterms:modified>
</cp:coreProperties>
</file>